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477" r:id="rId2"/>
    <p:sldId id="1067" r:id="rId3"/>
    <p:sldId id="997" r:id="rId4"/>
    <p:sldId id="1090" r:id="rId5"/>
    <p:sldId id="1093" r:id="rId6"/>
    <p:sldId id="1165" r:id="rId7"/>
    <p:sldId id="1042" r:id="rId8"/>
    <p:sldId id="847" r:id="rId9"/>
    <p:sldId id="1018" r:id="rId10"/>
    <p:sldId id="1115" r:id="rId11"/>
    <p:sldId id="1095" r:id="rId12"/>
    <p:sldId id="1098" r:id="rId13"/>
    <p:sldId id="1131" r:id="rId14"/>
    <p:sldId id="1046" r:id="rId15"/>
    <p:sldId id="1052" r:id="rId16"/>
    <p:sldId id="1099" r:id="rId17"/>
    <p:sldId id="1116" r:id="rId18"/>
    <p:sldId id="1025" r:id="rId19"/>
    <p:sldId id="1026" r:id="rId20"/>
    <p:sldId id="1100" r:id="rId21"/>
    <p:sldId id="1029" r:id="rId22"/>
    <p:sldId id="986" r:id="rId23"/>
    <p:sldId id="1168" r:id="rId24"/>
    <p:sldId id="1032" r:id="rId25"/>
    <p:sldId id="856" r:id="rId26"/>
    <p:sldId id="989" r:id="rId27"/>
    <p:sldId id="1101" r:id="rId28"/>
    <p:sldId id="979" r:id="rId29"/>
    <p:sldId id="1084" r:id="rId30"/>
    <p:sldId id="1117" r:id="rId31"/>
    <p:sldId id="1136" r:id="rId32"/>
    <p:sldId id="1118" r:id="rId33"/>
    <p:sldId id="1119" r:id="rId34"/>
    <p:sldId id="1102" r:id="rId35"/>
    <p:sldId id="1120" r:id="rId36"/>
    <p:sldId id="1121" r:id="rId37"/>
    <p:sldId id="1132" r:id="rId38"/>
    <p:sldId id="1166" r:id="rId39"/>
    <p:sldId id="960" r:id="rId40"/>
    <p:sldId id="1123" r:id="rId41"/>
    <p:sldId id="1124" r:id="rId42"/>
    <p:sldId id="1104" r:id="rId43"/>
    <p:sldId id="1105" r:id="rId44"/>
    <p:sldId id="1054" r:id="rId45"/>
    <p:sldId id="866" r:id="rId46"/>
    <p:sldId id="891" r:id="rId47"/>
    <p:sldId id="1038" r:id="rId48"/>
    <p:sldId id="1110" r:id="rId49"/>
    <p:sldId id="1045" r:id="rId50"/>
    <p:sldId id="1108" r:id="rId51"/>
    <p:sldId id="1109" r:id="rId52"/>
    <p:sldId id="1040" r:id="rId53"/>
    <p:sldId id="1039" r:id="rId54"/>
    <p:sldId id="1167" r:id="rId55"/>
    <p:sldId id="1041" r:id="rId56"/>
    <p:sldId id="1106" r:id="rId57"/>
    <p:sldId id="1111" r:id="rId58"/>
    <p:sldId id="1112" r:id="rId59"/>
    <p:sldId id="1137" r:id="rId60"/>
    <p:sldId id="953" r:id="rId61"/>
    <p:sldId id="1128" r:id="rId62"/>
    <p:sldId id="1080" r:id="rId63"/>
    <p:sldId id="1113" r:id="rId64"/>
    <p:sldId id="943" r:id="rId65"/>
    <p:sldId id="993" r:id="rId66"/>
    <p:sldId id="1130" r:id="rId67"/>
    <p:sldId id="921" r:id="rId68"/>
    <p:sldId id="1076" r:id="rId69"/>
    <p:sldId id="1114" r:id="rId7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2632CD3-6530-4694-93F7-0DD434A23320}">
          <p14:sldIdLst>
            <p14:sldId id="477"/>
            <p14:sldId id="1067"/>
            <p14:sldId id="997"/>
            <p14:sldId id="1090"/>
            <p14:sldId id="1093"/>
            <p14:sldId id="1165"/>
            <p14:sldId id="1042"/>
            <p14:sldId id="847"/>
            <p14:sldId id="1018"/>
            <p14:sldId id="1115"/>
            <p14:sldId id="1095"/>
            <p14:sldId id="1098"/>
            <p14:sldId id="1131"/>
            <p14:sldId id="1046"/>
            <p14:sldId id="1052"/>
            <p14:sldId id="1099"/>
            <p14:sldId id="1116"/>
            <p14:sldId id="1025"/>
            <p14:sldId id="1026"/>
            <p14:sldId id="1100"/>
            <p14:sldId id="1029"/>
            <p14:sldId id="986"/>
            <p14:sldId id="1168"/>
            <p14:sldId id="1032"/>
            <p14:sldId id="856"/>
            <p14:sldId id="989"/>
            <p14:sldId id="1101"/>
            <p14:sldId id="979"/>
            <p14:sldId id="1084"/>
            <p14:sldId id="1117"/>
            <p14:sldId id="1136"/>
            <p14:sldId id="1118"/>
            <p14:sldId id="1119"/>
            <p14:sldId id="1102"/>
            <p14:sldId id="1120"/>
            <p14:sldId id="1121"/>
            <p14:sldId id="1132"/>
            <p14:sldId id="1166"/>
            <p14:sldId id="960"/>
            <p14:sldId id="1123"/>
            <p14:sldId id="1124"/>
            <p14:sldId id="1104"/>
            <p14:sldId id="1105"/>
            <p14:sldId id="1054"/>
            <p14:sldId id="866"/>
            <p14:sldId id="891"/>
            <p14:sldId id="1038"/>
            <p14:sldId id="1110"/>
            <p14:sldId id="1045"/>
            <p14:sldId id="1108"/>
            <p14:sldId id="1109"/>
            <p14:sldId id="1040"/>
            <p14:sldId id="1039"/>
            <p14:sldId id="1167"/>
            <p14:sldId id="1041"/>
            <p14:sldId id="1106"/>
            <p14:sldId id="1111"/>
            <p14:sldId id="1112"/>
            <p14:sldId id="1137"/>
            <p14:sldId id="953"/>
            <p14:sldId id="1128"/>
            <p14:sldId id="1080"/>
            <p14:sldId id="1113"/>
            <p14:sldId id="943"/>
            <p14:sldId id="993"/>
            <p14:sldId id="1130"/>
            <p14:sldId id="921"/>
            <p14:sldId id="1076"/>
            <p14:sldId id="11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FFCCFF"/>
    <a:srgbClr val="FF66FF"/>
    <a:srgbClr val="66FF66"/>
    <a:srgbClr val="CCCC00"/>
    <a:srgbClr val="FAF896"/>
    <a:srgbClr val="CCFF66"/>
    <a:srgbClr val="CCFF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howGuides="1">
      <p:cViewPr varScale="1">
        <p:scale>
          <a:sx n="108" d="100"/>
          <a:sy n="108" d="100"/>
        </p:scale>
        <p:origin x="630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6" y="103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r">
              <a:defRPr sz="1200"/>
            </a:lvl1pPr>
          </a:lstStyle>
          <a:p>
            <a:fld id="{E8433E29-91F3-4277-A5A3-BD3891CC219B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28583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r">
              <a:defRPr sz="1200"/>
            </a:lvl1pPr>
          </a:lstStyle>
          <a:p>
            <a:fld id="{91C428CF-4587-424E-AAFA-44F5252875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60714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/>
          <a:lstStyle>
            <a:lvl1pPr algn="r">
              <a:defRPr sz="1200"/>
            </a:lvl1pPr>
          </a:lstStyle>
          <a:p>
            <a:fld id="{C5F7DBB8-4600-464B-95C3-9758EBDF0E8F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39" tIns="45670" rIns="91339" bIns="4567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339" tIns="45670" rIns="91339" bIns="4567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3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28583"/>
            <a:ext cx="2945659" cy="496332"/>
          </a:xfrm>
          <a:prstGeom prst="rect">
            <a:avLst/>
          </a:prstGeom>
        </p:spPr>
        <p:txBody>
          <a:bodyPr vert="horz" lIns="91339" tIns="45670" rIns="91339" bIns="45670" rtlCol="0" anchor="b"/>
          <a:lstStyle>
            <a:lvl1pPr algn="r">
              <a:defRPr sz="1200"/>
            </a:lvl1pPr>
          </a:lstStyle>
          <a:p>
            <a:fld id="{65EBDA66-B1A9-4B2D-BBC0-A6A6B3845E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61258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A66-B1A9-4B2D-BBC0-A6A6B3845E5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37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A66-B1A9-4B2D-BBC0-A6A6B3845E5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51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BDA66-B1A9-4B2D-BBC0-A6A6B3845E5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88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392" y="1"/>
            <a:ext cx="11521280" cy="1124744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86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9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9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3392" y="-27384"/>
            <a:ext cx="11617291" cy="1008112"/>
          </a:xfrm>
        </p:spPr>
        <p:txBody>
          <a:bodyPr/>
          <a:lstStyle>
            <a:lvl1pPr>
              <a:defRPr b="1">
                <a:solidFill>
                  <a:srgbClr val="006600"/>
                </a:solidFill>
              </a:defRPr>
            </a:lvl1pPr>
          </a:lstStyle>
          <a:p>
            <a:r>
              <a:rPr lang="de-DE" dirty="0"/>
              <a:t>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1819" y="1063278"/>
            <a:ext cx="10972800" cy="4525963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Picture 4" descr="Kientzler_Flyer Kopie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512" y="171450"/>
            <a:ext cx="1343555" cy="536132"/>
          </a:xfrm>
          <a:prstGeom prst="rect">
            <a:avLst/>
          </a:prstGeom>
          <a:solidFill>
            <a:srgbClr val="99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1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43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8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94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7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84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04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325883" y="6521983"/>
            <a:ext cx="2844800" cy="324331"/>
          </a:xfrm>
          <a:prstGeom prst="rect">
            <a:avLst/>
          </a:prstGeom>
        </p:spPr>
        <p:txBody>
          <a:bodyPr/>
          <a:lstStyle/>
          <a:p>
            <a:fld id="{84D0BDB2-0844-4912-B3D4-AB747EBF48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0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8480" y="-27384"/>
            <a:ext cx="11692203" cy="14401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33536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425391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8134" y="1249458"/>
            <a:ext cx="7556298" cy="2782491"/>
          </a:xfrm>
        </p:spPr>
        <p:txBody>
          <a:bodyPr>
            <a:noAutofit/>
          </a:bodyPr>
          <a:lstStyle/>
          <a:p>
            <a:r>
              <a:rPr lang="de-DE" sz="3600" b="1" dirty="0">
                <a:solidFill>
                  <a:srgbClr val="006600"/>
                </a:solidFill>
              </a:rPr>
              <a:t>Neuheiten </a:t>
            </a:r>
          </a:p>
          <a:p>
            <a:r>
              <a:rPr lang="de-DE" sz="3600" b="1" dirty="0" err="1">
                <a:solidFill>
                  <a:srgbClr val="006600"/>
                </a:solidFill>
              </a:rPr>
              <a:t>Novelties</a:t>
            </a:r>
            <a:r>
              <a:rPr lang="de-DE" sz="3600" b="1" dirty="0">
                <a:solidFill>
                  <a:srgbClr val="006600"/>
                </a:solidFill>
              </a:rPr>
              <a:t> </a:t>
            </a:r>
          </a:p>
          <a:p>
            <a:r>
              <a:rPr lang="de-DE" sz="3600" b="1" dirty="0">
                <a:solidFill>
                  <a:srgbClr val="006600"/>
                </a:solidFill>
              </a:rPr>
              <a:t>Season 2024/2025</a:t>
            </a:r>
            <a:endParaRPr lang="de-DE" sz="3600" dirty="0">
              <a:solidFill>
                <a:srgbClr val="0066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941" y="3634235"/>
            <a:ext cx="1501367" cy="103092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518" y="5407749"/>
            <a:ext cx="1883391" cy="13225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7432" y="5620545"/>
            <a:ext cx="1635578" cy="116454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939" y="4690771"/>
            <a:ext cx="2437944" cy="186756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432" y="181373"/>
            <a:ext cx="1993392" cy="762000"/>
          </a:xfrm>
          <a:prstGeom prst="rect">
            <a:avLst/>
          </a:prstGeom>
        </p:spPr>
      </p:pic>
      <p:pic>
        <p:nvPicPr>
          <p:cNvPr id="6" name="Grafik 5" descr="Ein Bild, das Pflanze, Blume, Vase, Tisch enthält.&#10;&#10;Automatisch generierte Beschreibung">
            <a:extLst>
              <a:ext uri="{FF2B5EF4-FFF2-40B4-BE49-F238E27FC236}">
                <a16:creationId xmlns:a16="http://schemas.microsoft.com/office/drawing/2014/main" id="{5B81A23D-F869-4EE6-BF3B-016108464AE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217" y="4132087"/>
            <a:ext cx="2353000" cy="2527485"/>
          </a:xfrm>
          <a:prstGeom prst="rect">
            <a:avLst/>
          </a:prstGeom>
        </p:spPr>
      </p:pic>
      <p:pic>
        <p:nvPicPr>
          <p:cNvPr id="14" name="Grafik 13" descr="Ein Bild, das Pflanze, Baum, sitzend, Blume enthält.&#10;&#10;Automatisch generierte Beschreibung">
            <a:extLst>
              <a:ext uri="{FF2B5EF4-FFF2-40B4-BE49-F238E27FC236}">
                <a16:creationId xmlns:a16="http://schemas.microsoft.com/office/drawing/2014/main" id="{49336C26-802F-4F76-B54D-99B9ADACAA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91" y="4830907"/>
            <a:ext cx="1694582" cy="18065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244" y="4156662"/>
            <a:ext cx="1452028" cy="147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D9ACC6-61BE-4063-9601-AEE0EF5B5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Begonia</a:t>
            </a:r>
            <a:br>
              <a:rPr lang="de-DE" i="1" dirty="0"/>
            </a:br>
            <a:r>
              <a:rPr lang="de-DE" dirty="0"/>
              <a:t>SILVER </a:t>
            </a:r>
            <a:r>
              <a:rPr lang="de-DE" dirty="0" err="1"/>
              <a:t>Treasure</a:t>
            </a:r>
            <a:r>
              <a:rPr lang="de-DE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F39B74-F585-7FF1-7166-7330A8BAA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760" y="506289"/>
            <a:ext cx="5976664" cy="59766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haltsplatzhalter 5" descr="Ein Bild, das Pflanze, Blatt, Herbst enthält.&#10;&#10;Automatisch generierte Beschreibung">
            <a:extLst>
              <a:ext uri="{FF2B5EF4-FFF2-40B4-BE49-F238E27FC236}">
                <a16:creationId xmlns:a16="http://schemas.microsoft.com/office/drawing/2014/main" id="{5E01B009-7ABA-B01F-B5EF-A783039F5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1" t="1950" r="15950" b="1991"/>
          <a:stretch/>
        </p:blipFill>
        <p:spPr>
          <a:xfrm>
            <a:off x="407368" y="2708920"/>
            <a:ext cx="4694312" cy="4313693"/>
          </a:xfrm>
        </p:spPr>
      </p:pic>
    </p:spTree>
    <p:extLst>
      <p:ext uri="{BB962C8B-B14F-4D97-AF65-F5344CB8AC3E}">
        <p14:creationId xmlns:p14="http://schemas.microsoft.com/office/powerpoint/2010/main" val="6440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FAF4E-E1D6-4F2F-BB5E-BD6F0D30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Bidens </a:t>
            </a:r>
            <a:br>
              <a:rPr lang="de-DE" i="1" dirty="0"/>
            </a:br>
            <a:r>
              <a:rPr lang="de-DE" dirty="0"/>
              <a:t>Funny Honey 2025</a:t>
            </a:r>
            <a:endParaRPr lang="de-DE" i="1" dirty="0"/>
          </a:p>
        </p:txBody>
      </p:sp>
      <p:pic>
        <p:nvPicPr>
          <p:cNvPr id="5" name="Grafik 4" descr="Ein Bild, das Pflanze, Blume, Blumentopf, Zimmerpflanze enthält.&#10;&#10;Automatisch generierte Beschreibung">
            <a:extLst>
              <a:ext uri="{FF2B5EF4-FFF2-40B4-BE49-F238E27FC236}">
                <a16:creationId xmlns:a16="http://schemas.microsoft.com/office/drawing/2014/main" id="{A5D90388-3BFB-4601-5588-97A2ADB3F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52" t="1855" r="17012" b="2596"/>
          <a:stretch/>
        </p:blipFill>
        <p:spPr>
          <a:xfrm>
            <a:off x="2843032" y="73481"/>
            <a:ext cx="7272808" cy="65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2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FAF4E-E1D6-4F2F-BB5E-BD6F0D30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Bidens </a:t>
            </a:r>
            <a:br>
              <a:rPr lang="de-DE" i="1" dirty="0"/>
            </a:br>
            <a:r>
              <a:rPr lang="de-DE" dirty="0"/>
              <a:t>Bee My Sunshine</a:t>
            </a:r>
            <a:endParaRPr lang="de-DE" i="1" dirty="0"/>
          </a:p>
        </p:txBody>
      </p:sp>
      <p:pic>
        <p:nvPicPr>
          <p:cNvPr id="5" name="Grafik 4" descr="Ein Bild, das Pflanze, Blume, Einjährige Pflanzen, Blütenblatt enthält.&#10;&#10;Automatisch generierte Beschreibung">
            <a:extLst>
              <a:ext uri="{FF2B5EF4-FFF2-40B4-BE49-F238E27FC236}">
                <a16:creationId xmlns:a16="http://schemas.microsoft.com/office/drawing/2014/main" id="{8FA95A9D-6991-4D4E-2D23-3C790CCA0F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56" t="11150" r="10965" b="13251"/>
          <a:stretch/>
        </p:blipFill>
        <p:spPr>
          <a:xfrm>
            <a:off x="1847528" y="600241"/>
            <a:ext cx="9260029" cy="611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FAF4E-E1D6-4F2F-BB5E-BD6F0D308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Bidens </a:t>
            </a:r>
            <a:br>
              <a:rPr lang="de-DE" i="1" dirty="0"/>
            </a:br>
            <a:r>
              <a:rPr lang="de-DE" dirty="0"/>
              <a:t>Bee White 2025</a:t>
            </a:r>
            <a:endParaRPr lang="de-DE" i="1" dirty="0"/>
          </a:p>
        </p:txBody>
      </p:sp>
      <p:pic>
        <p:nvPicPr>
          <p:cNvPr id="6" name="Grafik 5" descr="Ein Bild, das Blume, Pflanze, Blütenblatt, Kamille enthält.&#10;&#10;Automatisch generierte Beschreibung">
            <a:extLst>
              <a:ext uri="{FF2B5EF4-FFF2-40B4-BE49-F238E27FC236}">
                <a16:creationId xmlns:a16="http://schemas.microsoft.com/office/drawing/2014/main" id="{C71452DB-BE04-6FE0-019F-6B6965DDB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2" t="14300" r="15129" b="8000"/>
          <a:stretch/>
        </p:blipFill>
        <p:spPr>
          <a:xfrm>
            <a:off x="2567608" y="332656"/>
            <a:ext cx="822058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12D69-7BFA-47A3-9205-C21070C2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Bracteantha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 err="1"/>
              <a:t>Sunbrella</a:t>
            </a:r>
            <a:r>
              <a:rPr lang="de-DE" dirty="0"/>
              <a:t> Orange 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9CF9E2-8B79-0101-4A05-0D95623A7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01" r="993" b="14301"/>
          <a:stretch/>
        </p:blipFill>
        <p:spPr>
          <a:xfrm>
            <a:off x="3503712" y="-171400"/>
            <a:ext cx="6120680" cy="68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 txBox="1">
            <a:spLocks/>
          </p:cNvSpPr>
          <p:nvPr/>
        </p:nvSpPr>
        <p:spPr>
          <a:xfrm>
            <a:off x="2114872" y="1052737"/>
            <a:ext cx="68614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sz="3000" dirty="0"/>
          </a:p>
          <a:p>
            <a:pPr>
              <a:spcAft>
                <a:spcPts val="600"/>
              </a:spcAft>
            </a:pPr>
            <a:endParaRPr lang="de-DE" sz="30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1FF62E1-9A98-498E-BED5-5A138792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Canna</a:t>
            </a:r>
            <a:br>
              <a:rPr lang="de-DE" i="1" dirty="0"/>
            </a:br>
            <a:r>
              <a:rPr lang="de-DE" dirty="0" err="1"/>
              <a:t>CannaSol</a:t>
            </a:r>
            <a:r>
              <a:rPr lang="de-DE" dirty="0"/>
              <a:t> Wilma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7D35037-394B-08EB-D155-D1C4FD22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1084549"/>
            <a:ext cx="4154647" cy="54136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12D69-7BFA-47A3-9205-C21070C2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Calendula</a:t>
            </a:r>
            <a:br>
              <a:rPr lang="de-DE" i="1" dirty="0"/>
            </a:br>
            <a:r>
              <a:rPr lang="de-DE" dirty="0"/>
              <a:t>POWERDAISY Buttermilk </a:t>
            </a:r>
          </a:p>
        </p:txBody>
      </p:sp>
      <p:pic>
        <p:nvPicPr>
          <p:cNvPr id="4" name="Grafik 3" descr="Ein Bild, das Blume, Pflanze, gelb, Blütenblatt enthält.&#10;&#10;Automatisch generierte Beschreibung">
            <a:extLst>
              <a:ext uri="{FF2B5EF4-FFF2-40B4-BE49-F238E27FC236}">
                <a16:creationId xmlns:a16="http://schemas.microsoft.com/office/drawing/2014/main" id="{E0594F68-8E04-88A2-135B-8559F8C648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 t="4851" r="14433" b="9051"/>
          <a:stretch/>
        </p:blipFill>
        <p:spPr>
          <a:xfrm>
            <a:off x="2711624" y="476672"/>
            <a:ext cx="7344816" cy="62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12D69-7BFA-47A3-9205-C21070C2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Calendula</a:t>
            </a:r>
            <a:br>
              <a:rPr lang="de-DE" i="1" dirty="0"/>
            </a:br>
            <a:r>
              <a:rPr lang="de-DE" dirty="0"/>
              <a:t>POWERDAISY Mango </a:t>
            </a:r>
          </a:p>
        </p:txBody>
      </p:sp>
      <p:pic>
        <p:nvPicPr>
          <p:cNvPr id="4" name="Grafik 3" descr="Ein Bild, das Blume, Pflanze, Floristik, Sonnenblume enthält.&#10;&#10;Automatisch generierte Beschreibung">
            <a:extLst>
              <a:ext uri="{FF2B5EF4-FFF2-40B4-BE49-F238E27FC236}">
                <a16:creationId xmlns:a16="http://schemas.microsoft.com/office/drawing/2014/main" id="{84CE5777-B4A5-B88F-E6F6-70E05117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7" t="1701" r="18618" b="3800"/>
          <a:stretch/>
        </p:blipFill>
        <p:spPr>
          <a:xfrm>
            <a:off x="2171564" y="260648"/>
            <a:ext cx="784887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Calibrachoa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POCKET </a:t>
            </a:r>
            <a:r>
              <a:rPr lang="de-DE" dirty="0" err="1"/>
              <a:t>Orchid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082959-A99E-913C-6360-905B1B7893BB}"/>
              </a:ext>
            </a:extLst>
          </p:cNvPr>
          <p:cNvSpPr txBox="1"/>
          <p:nvPr/>
        </p:nvSpPr>
        <p:spPr>
          <a:xfrm>
            <a:off x="657004" y="992336"/>
            <a:ext cx="76712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pic>
        <p:nvPicPr>
          <p:cNvPr id="4" name="Grafik 3" descr="Ein Bild, das Pflanze, Blume, Blütenblatt, Floristik enthält.&#10;&#10;Automatisch generierte Beschreibung">
            <a:extLst>
              <a:ext uri="{FF2B5EF4-FFF2-40B4-BE49-F238E27FC236}">
                <a16:creationId xmlns:a16="http://schemas.microsoft.com/office/drawing/2014/main" id="{5170AFCD-5EC2-E09C-FC41-761EFE668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21" t="5900" r="17921" b="19550"/>
          <a:stretch/>
        </p:blipFill>
        <p:spPr>
          <a:xfrm>
            <a:off x="2349555" y="260648"/>
            <a:ext cx="821094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Calibrachoa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POCKET Double Magenta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E082959-A99E-913C-6360-905B1B7893BB}"/>
              </a:ext>
            </a:extLst>
          </p:cNvPr>
          <p:cNvSpPr txBox="1"/>
          <p:nvPr/>
        </p:nvSpPr>
        <p:spPr>
          <a:xfrm>
            <a:off x="657004" y="992336"/>
            <a:ext cx="76712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32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3200" dirty="0"/>
          </a:p>
        </p:txBody>
      </p:sp>
      <p:pic>
        <p:nvPicPr>
          <p:cNvPr id="4" name="Grafik 3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AC939F10-565A-17C0-736E-2EF5F7DE7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4" t="5900" r="15131" b="13251"/>
          <a:stretch/>
        </p:blipFill>
        <p:spPr>
          <a:xfrm>
            <a:off x="2260378" y="548680"/>
            <a:ext cx="7671244" cy="608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lume, Pflanze, Blütenblatt, Blumentopf enthält.&#10;&#10;Automatisch generierte Beschreibung">
            <a:extLst>
              <a:ext uri="{FF2B5EF4-FFF2-40B4-BE49-F238E27FC236}">
                <a16:creationId xmlns:a16="http://schemas.microsoft.com/office/drawing/2014/main" id="{5785FD3E-F7B6-94FA-2009-3533E786D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8" t="15505" r="5736" b="19892"/>
          <a:stretch/>
        </p:blipFill>
        <p:spPr>
          <a:xfrm>
            <a:off x="3434884" y="332656"/>
            <a:ext cx="5548347" cy="6441129"/>
          </a:xfrm>
          <a:prstGeom prst="rect">
            <a:avLst/>
          </a:prstGeom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042864" y="1063278"/>
            <a:ext cx="5825541" cy="4525963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de-DE" dirty="0"/>
          </a:p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114872" y="1052737"/>
            <a:ext cx="68614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sz="3000" dirty="0"/>
          </a:p>
          <a:p>
            <a:pPr>
              <a:spcAft>
                <a:spcPts val="600"/>
              </a:spcAft>
            </a:pPr>
            <a:endParaRPr lang="de-DE" sz="3000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51FF62E1-9A98-498E-BED5-5A138792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Anemone</a:t>
            </a:r>
            <a:br>
              <a:rPr lang="de-DE" i="1" dirty="0"/>
            </a:br>
            <a:r>
              <a:rPr lang="de-DE" dirty="0"/>
              <a:t>Soft Grace</a:t>
            </a:r>
          </a:p>
        </p:txBody>
      </p:sp>
    </p:spTree>
    <p:extLst>
      <p:ext uri="{BB962C8B-B14F-4D97-AF65-F5344CB8AC3E}">
        <p14:creationId xmlns:p14="http://schemas.microsoft.com/office/powerpoint/2010/main" val="5658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ume, Pflanze, Petunie, Einjährige Pflanzen enthält.&#10;&#10;Automatisch generierte Beschreibung">
            <a:extLst>
              <a:ext uri="{FF2B5EF4-FFF2-40B4-BE49-F238E27FC236}">
                <a16:creationId xmlns:a16="http://schemas.microsoft.com/office/drawing/2014/main" id="{4BD84A33-334B-AB23-0973-1AF55E5D5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552" y="459163"/>
            <a:ext cx="8064896" cy="6191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Calibrachoa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POCKET Double </a:t>
            </a:r>
            <a:r>
              <a:rPr lang="de-DE" dirty="0" err="1"/>
              <a:t>Lilac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878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Calibrachoa</a:t>
            </a:r>
            <a:r>
              <a:rPr lang="de-DE" i="1" dirty="0"/>
              <a:t> </a:t>
            </a:r>
            <a:br>
              <a:rPr lang="de-DE" dirty="0"/>
            </a:br>
            <a:r>
              <a:rPr lang="de-DE" dirty="0"/>
              <a:t>UNIQUE Sangria </a:t>
            </a:r>
            <a:r>
              <a:rPr lang="de-DE" dirty="0" err="1"/>
              <a:t>Picotee</a:t>
            </a:r>
            <a:endParaRPr lang="de-DE" dirty="0"/>
          </a:p>
        </p:txBody>
      </p:sp>
      <p:pic>
        <p:nvPicPr>
          <p:cNvPr id="4" name="Grafik 3" descr="Ein Bild, das Pflanze, Blütenblatt, Einjährige Pflanzen, Blumentopf enthält.&#10;&#10;Automatisch generierte Beschreibung">
            <a:extLst>
              <a:ext uri="{FF2B5EF4-FFF2-40B4-BE49-F238E27FC236}">
                <a16:creationId xmlns:a16="http://schemas.microsoft.com/office/drawing/2014/main" id="{8B3048F3-6553-303D-7DB4-4FE50933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5" t="4851" r="15830" b="12200"/>
          <a:stretch/>
        </p:blipFill>
        <p:spPr>
          <a:xfrm>
            <a:off x="1703512" y="451597"/>
            <a:ext cx="8712968" cy="61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23D9A2BB-4E70-3886-6223-FB0271DE2B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1" y="380591"/>
            <a:ext cx="8280920" cy="6360777"/>
          </a:xfrm>
          <a:prstGeom prst="ellipse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Calibrachoa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SUPERBELLS Double Redstone</a:t>
            </a:r>
          </a:p>
        </p:txBody>
      </p:sp>
    </p:spTree>
    <p:extLst>
      <p:ext uri="{BB962C8B-B14F-4D97-AF65-F5344CB8AC3E}">
        <p14:creationId xmlns:p14="http://schemas.microsoft.com/office/powerpoint/2010/main" val="271251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FEE46-CF84-4FAA-A591-7FA9A757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6192688" cy="980728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de-DE" i="1" dirty="0" err="1"/>
              <a:t>Coleus</a:t>
            </a:r>
            <a:r>
              <a:rPr lang="de-DE" i="1" dirty="0"/>
              <a:t> (</a:t>
            </a:r>
            <a:r>
              <a:rPr lang="de-DE" i="1" dirty="0" err="1"/>
              <a:t>Plectranthus</a:t>
            </a:r>
            <a:r>
              <a:rPr lang="de-DE" i="1" dirty="0"/>
              <a:t>)</a:t>
            </a:r>
            <a:br>
              <a:rPr lang="de-DE" i="1" dirty="0"/>
            </a:br>
            <a:r>
              <a:rPr lang="de-DE" i="1" dirty="0"/>
              <a:t>Drama</a:t>
            </a:r>
          </a:p>
        </p:txBody>
      </p:sp>
      <p:pic>
        <p:nvPicPr>
          <p:cNvPr id="5" name="Grafik 4" descr="Ein Bild, das Pflanze, Blume, lila, Blatt enthält.&#10;&#10;Automatisch generierte Beschreibung">
            <a:extLst>
              <a:ext uri="{FF2B5EF4-FFF2-40B4-BE49-F238E27FC236}">
                <a16:creationId xmlns:a16="http://schemas.microsoft.com/office/drawing/2014/main" id="{36487606-36E5-FEB1-199D-692A36003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1484784"/>
            <a:ext cx="7334514" cy="486916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04515-41C7-45E3-A367-DBC95DE8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Cuphea</a:t>
            </a:r>
            <a:r>
              <a:rPr lang="de-DE" i="1" dirty="0"/>
              <a:t> </a:t>
            </a:r>
            <a:br>
              <a:rPr lang="de-DE" dirty="0"/>
            </a:br>
            <a:r>
              <a:rPr lang="de-DE" dirty="0"/>
              <a:t>CUPPY</a:t>
            </a:r>
          </a:p>
        </p:txBody>
      </p:sp>
      <p:pic>
        <p:nvPicPr>
          <p:cNvPr id="5" name="Grafik 4" descr="Ein Bild, das Blumentopf, Zimmerpflanze, Pflanze, Blume enthält.&#10;&#10;Automatisch generierte Beschreibung">
            <a:extLst>
              <a:ext uri="{FF2B5EF4-FFF2-40B4-BE49-F238E27FC236}">
                <a16:creationId xmlns:a16="http://schemas.microsoft.com/office/drawing/2014/main" id="{BC4ABFFB-618F-8A1E-0163-68F7D5D7B2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6" t="11801" r="6790" b="3800"/>
          <a:stretch/>
        </p:blipFill>
        <p:spPr>
          <a:xfrm>
            <a:off x="5663952" y="2204864"/>
            <a:ext cx="6359706" cy="42367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D62AE9-0862-1408-9334-BF108D9F1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02" b="3024"/>
          <a:stretch/>
        </p:blipFill>
        <p:spPr>
          <a:xfrm>
            <a:off x="695400" y="692696"/>
            <a:ext cx="6391143" cy="47756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86CCD18-6009-CA20-2EA3-1B4BBBBED877}"/>
              </a:ext>
            </a:extLst>
          </p:cNvPr>
          <p:cNvSpPr txBox="1"/>
          <p:nvPr/>
        </p:nvSpPr>
        <p:spPr>
          <a:xfrm>
            <a:off x="2783632" y="5364237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6600"/>
                </a:solidFill>
              </a:rPr>
              <a:t>CUPPY White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40DD211-0623-57A1-F3ED-A4F317CC1A1B}"/>
              </a:ext>
            </a:extLst>
          </p:cNvPr>
          <p:cNvSpPr txBox="1"/>
          <p:nvPr/>
        </p:nvSpPr>
        <p:spPr>
          <a:xfrm>
            <a:off x="7763685" y="6381328"/>
            <a:ext cx="216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rgbClr val="006600"/>
                </a:solidFill>
              </a:rPr>
              <a:t>CUPPY Magenta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22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304A5-E2BF-4CD3-B9C7-6BBDC2A4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Dianthus</a:t>
            </a:r>
            <a:br>
              <a:rPr lang="de-DE" i="1" dirty="0"/>
            </a:br>
            <a:r>
              <a:rPr lang="de-DE" dirty="0"/>
              <a:t>Berry Touch</a:t>
            </a:r>
          </a:p>
        </p:txBody>
      </p:sp>
      <p:pic>
        <p:nvPicPr>
          <p:cNvPr id="4" name="Grafik 3" descr="Ein Bild, das Pflanze, Blumendesign, Blütenblatt, Blume enthält.&#10;&#10;Automatisch generierte Beschreibung">
            <a:extLst>
              <a:ext uri="{FF2B5EF4-FFF2-40B4-BE49-F238E27FC236}">
                <a16:creationId xmlns:a16="http://schemas.microsoft.com/office/drawing/2014/main" id="{7357F9E0-C2FE-02B4-06CC-74C27D100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16" y="197735"/>
            <a:ext cx="7308812" cy="646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304A5-E2BF-4CD3-B9C7-6BBDC2A4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Dianthus</a:t>
            </a:r>
            <a:br>
              <a:rPr lang="de-DE" i="1" dirty="0"/>
            </a:br>
            <a:r>
              <a:rPr lang="de-DE" dirty="0" err="1"/>
              <a:t>Suntory</a:t>
            </a:r>
            <a:r>
              <a:rPr lang="de-DE" dirty="0"/>
              <a:t> Raspberry</a:t>
            </a:r>
          </a:p>
        </p:txBody>
      </p:sp>
      <p:pic>
        <p:nvPicPr>
          <p:cNvPr id="4" name="Grafik 3" descr="Ein Bild, das Pflanze, Blume, Einjährige Pflanzen, Blütenblatt enthält.&#10;&#10;Automatisch generierte Beschreibung">
            <a:extLst>
              <a:ext uri="{FF2B5EF4-FFF2-40B4-BE49-F238E27FC236}">
                <a16:creationId xmlns:a16="http://schemas.microsoft.com/office/drawing/2014/main" id="{3517B0D4-7881-8758-B18A-72B1903C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8" t="27950" r="4154" b="20600"/>
          <a:stretch/>
        </p:blipFill>
        <p:spPr>
          <a:xfrm>
            <a:off x="2459596" y="-27384"/>
            <a:ext cx="7452828" cy="67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6F4E422D-722A-83BA-AB7E-DA98398679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16" y="690511"/>
            <a:ext cx="7391610" cy="61948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2304A5-E2BF-4CD3-B9C7-6BBDC2A4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Diascia</a:t>
            </a:r>
            <a:br>
              <a:rPr lang="de-DE" i="1" dirty="0"/>
            </a:br>
            <a:r>
              <a:rPr lang="de-DE" dirty="0" err="1"/>
              <a:t>Breezee</a:t>
            </a:r>
            <a:r>
              <a:rPr lang="de-DE" dirty="0"/>
              <a:t> Orange 2025</a:t>
            </a:r>
          </a:p>
        </p:txBody>
      </p:sp>
    </p:spTree>
    <p:extLst>
      <p:ext uri="{BB962C8B-B14F-4D97-AF65-F5344CB8AC3E}">
        <p14:creationId xmlns:p14="http://schemas.microsoft.com/office/powerpoint/2010/main" val="23282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ume, Pflanze, Blütenblatt, Asternartige enthält.&#10;&#10;Automatisch generierte Beschreibung">
            <a:extLst>
              <a:ext uri="{FF2B5EF4-FFF2-40B4-BE49-F238E27FC236}">
                <a16:creationId xmlns:a16="http://schemas.microsoft.com/office/drawing/2014/main" id="{789D09B6-2D95-6A3F-2FDE-35CFFEC23A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104" y="1665985"/>
            <a:ext cx="2946932" cy="363522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115496"/>
            <a:ext cx="6473638" cy="1108720"/>
          </a:xfrm>
        </p:spPr>
        <p:txBody>
          <a:bodyPr>
            <a:normAutofit fontScale="90000"/>
          </a:bodyPr>
          <a:lstStyle/>
          <a:p>
            <a:r>
              <a:rPr lang="de-DE" dirty="0"/>
              <a:t>Echinacea</a:t>
            </a:r>
            <a:br>
              <a:rPr lang="de-DE" dirty="0"/>
            </a:br>
            <a:r>
              <a:rPr lang="de-DE" i="0" dirty="0"/>
              <a:t>SUNMAGIC  </a:t>
            </a:r>
            <a:endParaRPr lang="de-DE" b="0" i="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286658" y="1556792"/>
            <a:ext cx="4601430" cy="4853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F0948C-37C6-B6F0-0F53-E78CD0D31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62" t="6433" b="11849"/>
          <a:stretch/>
        </p:blipFill>
        <p:spPr>
          <a:xfrm>
            <a:off x="623392" y="1737337"/>
            <a:ext cx="2606371" cy="35301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42F355-63A0-A29A-8777-FAE78A44A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047" y="1377953"/>
            <a:ext cx="2749129" cy="413913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C32AE47-A613-2879-5760-69D4C2046C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05"/>
          <a:stretch/>
        </p:blipFill>
        <p:spPr>
          <a:xfrm>
            <a:off x="2783632" y="1443737"/>
            <a:ext cx="2749129" cy="3857471"/>
          </a:xfrm>
          <a:prstGeom prst="rect">
            <a:avLst/>
          </a:prstGeom>
        </p:spPr>
      </p:pic>
      <p:pic>
        <p:nvPicPr>
          <p:cNvPr id="10" name="Grafik 9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7671725A-3831-1579-5286-FA7FD309BF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40" t="10101" b="6533"/>
          <a:stretch/>
        </p:blipFill>
        <p:spPr>
          <a:xfrm>
            <a:off x="9624392" y="1737337"/>
            <a:ext cx="2516444" cy="365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üte, Pflanze, Blume, Blütenblatt enthält.&#10;&#10;Automatisch generierte Beschreibung">
            <a:extLst>
              <a:ext uri="{FF2B5EF4-FFF2-40B4-BE49-F238E27FC236}">
                <a16:creationId xmlns:a16="http://schemas.microsoft.com/office/drawing/2014/main" id="{C6754A6D-97E6-AB43-920E-BABAB82608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423592" y="620688"/>
            <a:ext cx="7776864" cy="60918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de-DE" i="1" dirty="0"/>
              <a:t>Euphorbia</a:t>
            </a:r>
            <a:br>
              <a:rPr lang="de-DE" i="1" dirty="0"/>
            </a:br>
            <a:r>
              <a:rPr lang="de-DE" dirty="0"/>
              <a:t>Shades in Pink</a:t>
            </a:r>
          </a:p>
        </p:txBody>
      </p:sp>
    </p:spTree>
    <p:extLst>
      <p:ext uri="{BB962C8B-B14F-4D97-AF65-F5344CB8AC3E}">
        <p14:creationId xmlns:p14="http://schemas.microsoft.com/office/powerpoint/2010/main" val="18728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FEE46-CF84-4FAA-A591-7FA9A757F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6192688" cy="980728"/>
          </a:xfrm>
          <a:noFill/>
        </p:spPr>
        <p:txBody>
          <a:bodyPr>
            <a:normAutofit fontScale="90000"/>
          </a:bodyPr>
          <a:lstStyle/>
          <a:p>
            <a:r>
              <a:rPr lang="de-DE" i="1" dirty="0" err="1"/>
              <a:t>Aptenia</a:t>
            </a:r>
            <a:br>
              <a:rPr lang="de-DE" i="1" dirty="0"/>
            </a:br>
            <a:r>
              <a:rPr lang="de-DE" dirty="0"/>
              <a:t>Golden Cascade</a:t>
            </a:r>
          </a:p>
        </p:txBody>
      </p:sp>
      <p:pic>
        <p:nvPicPr>
          <p:cNvPr id="6" name="Grafik 5" descr="Ein Bild, das Kraut, Pflanze, Blatt enthält.&#10;&#10;Automatisch generierte Beschreibung">
            <a:extLst>
              <a:ext uri="{FF2B5EF4-FFF2-40B4-BE49-F238E27FC236}">
                <a16:creationId xmlns:a16="http://schemas.microsoft.com/office/drawing/2014/main" id="{734FCC50-39AD-A815-8D23-659ECA9D58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" t="9677" r="971" b="12623"/>
          <a:stretch/>
        </p:blipFill>
        <p:spPr>
          <a:xfrm>
            <a:off x="1559496" y="1504500"/>
            <a:ext cx="10042591" cy="530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de-DE" i="1" dirty="0"/>
              <a:t>Euphorbia  </a:t>
            </a:r>
            <a:br>
              <a:rPr lang="de-DE" i="1" dirty="0"/>
            </a:br>
            <a:r>
              <a:rPr lang="de-DE" dirty="0"/>
              <a:t>Diamond Rose Experimental</a:t>
            </a:r>
          </a:p>
        </p:txBody>
      </p:sp>
      <p:pic>
        <p:nvPicPr>
          <p:cNvPr id="5" name="Inhaltsplatzhalter 4" descr="Ein Bild, das Blume, Pflanze, draußen, Blüte enthält.&#10;&#10;Automatisch generierte Beschreibung">
            <a:extLst>
              <a:ext uri="{FF2B5EF4-FFF2-40B4-BE49-F238E27FC236}">
                <a16:creationId xmlns:a16="http://schemas.microsoft.com/office/drawing/2014/main" id="{A8DCE5F7-88B1-DFB9-984D-6585D32D5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640" y="1124744"/>
            <a:ext cx="6292078" cy="558422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3F537A-43D8-4495-BDB1-DC0B1EA1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Fuchsia </a:t>
            </a:r>
            <a:br>
              <a:rPr lang="de-DE" dirty="0"/>
            </a:br>
            <a:r>
              <a:rPr lang="de-DE" dirty="0"/>
              <a:t>SHADOWDANCER </a:t>
            </a:r>
            <a:r>
              <a:rPr lang="de-DE" dirty="0" err="1"/>
              <a:t>Trailing</a:t>
            </a:r>
            <a:r>
              <a:rPr lang="de-DE" dirty="0"/>
              <a:t> ‚Nadja‘</a:t>
            </a:r>
          </a:p>
        </p:txBody>
      </p:sp>
      <p:pic>
        <p:nvPicPr>
          <p:cNvPr id="4" name="Grafik 3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50DFE53A-CA90-3A52-F225-1F9EDDD3B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23" t="15573" r="13737" b="10300"/>
          <a:stretch/>
        </p:blipFill>
        <p:spPr>
          <a:xfrm>
            <a:off x="2207568" y="593304"/>
            <a:ext cx="878497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3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F4A95-A2C5-4BBB-B41A-4171370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Gaura</a:t>
            </a:r>
            <a:br>
              <a:rPr lang="de-DE" i="1" dirty="0"/>
            </a:br>
            <a:r>
              <a:rPr lang="de-DE" dirty="0"/>
              <a:t>EVERLAST Dark Pink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F6C6784-6334-47B7-A947-875668FC8DFF}"/>
              </a:ext>
            </a:extLst>
          </p:cNvPr>
          <p:cNvSpPr txBox="1">
            <a:spLocks/>
          </p:cNvSpPr>
          <p:nvPr/>
        </p:nvSpPr>
        <p:spPr>
          <a:xfrm>
            <a:off x="658352" y="980728"/>
            <a:ext cx="60137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8" name="Grafik 7" descr="Ein Bild, das Blume, Blumentopf, Pflanze, Zimmerpflanze enthält.&#10;&#10;Automatisch generierte Beschreibung">
            <a:extLst>
              <a:ext uri="{FF2B5EF4-FFF2-40B4-BE49-F238E27FC236}">
                <a16:creationId xmlns:a16="http://schemas.microsoft.com/office/drawing/2014/main" id="{89D58A52-7A3D-2127-08D8-BFF6D8E839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58" t="5452" r="14306"/>
          <a:stretch/>
        </p:blipFill>
        <p:spPr>
          <a:xfrm>
            <a:off x="2711624" y="260648"/>
            <a:ext cx="7272808" cy="648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F4A95-A2C5-4BBB-B41A-4171370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Gaura</a:t>
            </a:r>
            <a:br>
              <a:rPr lang="de-DE" i="1" dirty="0"/>
            </a:br>
            <a:r>
              <a:rPr lang="de-DE" dirty="0"/>
              <a:t>EVERLAST Light Pink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F6C6784-6334-47B7-A947-875668FC8DFF}"/>
              </a:ext>
            </a:extLst>
          </p:cNvPr>
          <p:cNvSpPr txBox="1">
            <a:spLocks/>
          </p:cNvSpPr>
          <p:nvPr/>
        </p:nvSpPr>
        <p:spPr>
          <a:xfrm>
            <a:off x="658352" y="980728"/>
            <a:ext cx="60137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7" name="Grafik 6" descr="Ein Bild, das Blume, Blumentopf, Zimmerpflanze, Pflanze enthält.&#10;&#10;Automatisch generierte Beschreibung">
            <a:extLst>
              <a:ext uri="{FF2B5EF4-FFF2-40B4-BE49-F238E27FC236}">
                <a16:creationId xmlns:a16="http://schemas.microsoft.com/office/drawing/2014/main" id="{3A86AFB9-77BC-0060-5285-A44CBEEF6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5" t="26901" r="10477" b="16400"/>
          <a:stretch/>
        </p:blipFill>
        <p:spPr>
          <a:xfrm>
            <a:off x="2891644" y="152636"/>
            <a:ext cx="6588732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3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F4A95-A2C5-4BBB-B41A-4171370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Gomphrena</a:t>
            </a:r>
            <a:br>
              <a:rPr lang="de-DE" i="1" dirty="0"/>
            </a:br>
            <a:r>
              <a:rPr lang="de-DE" dirty="0" err="1"/>
              <a:t>Truffula</a:t>
            </a:r>
            <a:r>
              <a:rPr lang="de-DE" dirty="0"/>
              <a:t> Pink 2025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F6C6784-6334-47B7-A947-875668FC8DFF}"/>
              </a:ext>
            </a:extLst>
          </p:cNvPr>
          <p:cNvSpPr txBox="1">
            <a:spLocks/>
          </p:cNvSpPr>
          <p:nvPr/>
        </p:nvSpPr>
        <p:spPr>
          <a:xfrm>
            <a:off x="658352" y="980728"/>
            <a:ext cx="601371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267101E-D543-43CF-8792-D7927E98D0C6}"/>
              </a:ext>
            </a:extLst>
          </p:cNvPr>
          <p:cNvSpPr txBox="1">
            <a:spLocks/>
          </p:cNvSpPr>
          <p:nvPr/>
        </p:nvSpPr>
        <p:spPr>
          <a:xfrm>
            <a:off x="623392" y="980729"/>
            <a:ext cx="6768752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pic>
        <p:nvPicPr>
          <p:cNvPr id="5" name="Grafik 4" descr="Ein Bild, das Pflanze, Blume, Einjährige Pflanzen, Zimmerpflanze enthält.&#10;&#10;Automatisch generierte Beschreibung">
            <a:extLst>
              <a:ext uri="{FF2B5EF4-FFF2-40B4-BE49-F238E27FC236}">
                <a16:creationId xmlns:a16="http://schemas.microsoft.com/office/drawing/2014/main" id="{13B9B1D0-53F3-4697-ECFC-9BE1633BCA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733" y="229990"/>
            <a:ext cx="7606533" cy="6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37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06D0D-AC7B-42D3-A453-99E776FC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27384"/>
            <a:ext cx="11617291" cy="1224136"/>
          </a:xfrm>
        </p:spPr>
        <p:txBody>
          <a:bodyPr>
            <a:normAutofit/>
          </a:bodyPr>
          <a:lstStyle/>
          <a:p>
            <a:r>
              <a:rPr lang="de-DE" i="1" dirty="0" err="1"/>
              <a:t>Jamesbrittania</a:t>
            </a:r>
            <a:br>
              <a:rPr lang="de-DE" i="1" dirty="0"/>
            </a:br>
            <a:r>
              <a:rPr lang="de-DE" dirty="0"/>
              <a:t>SAFARI Lava </a:t>
            </a:r>
            <a:endParaRPr lang="de-DE" b="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79DC38F-42C2-4825-B2DF-44457BA16133}"/>
              </a:ext>
            </a:extLst>
          </p:cNvPr>
          <p:cNvSpPr txBox="1">
            <a:spLocks/>
          </p:cNvSpPr>
          <p:nvPr/>
        </p:nvSpPr>
        <p:spPr>
          <a:xfrm>
            <a:off x="646159" y="1196752"/>
            <a:ext cx="88499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40D4EF7-347A-4A10-B4A9-3E272D6508DC}"/>
              </a:ext>
            </a:extLst>
          </p:cNvPr>
          <p:cNvSpPr txBox="1">
            <a:spLocks/>
          </p:cNvSpPr>
          <p:nvPr/>
        </p:nvSpPr>
        <p:spPr>
          <a:xfrm>
            <a:off x="630466" y="1250718"/>
            <a:ext cx="6833686" cy="462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41EDCD-DD36-34D1-EBE3-3C2D01A51A4B}"/>
              </a:ext>
            </a:extLst>
          </p:cNvPr>
          <p:cNvSpPr txBox="1">
            <a:spLocks/>
          </p:cNvSpPr>
          <p:nvPr/>
        </p:nvSpPr>
        <p:spPr>
          <a:xfrm>
            <a:off x="623392" y="1196752"/>
            <a:ext cx="7992888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pic>
        <p:nvPicPr>
          <p:cNvPr id="7" name="Grafik 6" descr="Ein Bild, das Pflanze, Blume, Einjährige Pflanzen enthält.&#10;&#10;Automatisch generierte Beschreibung">
            <a:extLst>
              <a:ext uri="{FF2B5EF4-FFF2-40B4-BE49-F238E27FC236}">
                <a16:creationId xmlns:a16="http://schemas.microsoft.com/office/drawing/2014/main" id="{73EE41A1-E99F-59F7-33CB-96683B8A25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8" t="12201" r="7460" b="18238"/>
          <a:stretch/>
        </p:blipFill>
        <p:spPr>
          <a:xfrm>
            <a:off x="1638512" y="764704"/>
            <a:ext cx="9954752" cy="599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06D0D-AC7B-42D3-A453-99E776FC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27384"/>
            <a:ext cx="11617291" cy="1224136"/>
          </a:xfrm>
        </p:spPr>
        <p:txBody>
          <a:bodyPr>
            <a:normAutofit/>
          </a:bodyPr>
          <a:lstStyle/>
          <a:p>
            <a:r>
              <a:rPr lang="de-DE" i="1" dirty="0" err="1"/>
              <a:t>Jamesbrittania</a:t>
            </a:r>
            <a:br>
              <a:rPr lang="de-DE" i="1" dirty="0"/>
            </a:br>
            <a:r>
              <a:rPr lang="de-DE" dirty="0"/>
              <a:t>SAFARI Fuchsia</a:t>
            </a:r>
            <a:endParaRPr lang="de-DE" b="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79DC38F-42C2-4825-B2DF-44457BA16133}"/>
              </a:ext>
            </a:extLst>
          </p:cNvPr>
          <p:cNvSpPr txBox="1">
            <a:spLocks/>
          </p:cNvSpPr>
          <p:nvPr/>
        </p:nvSpPr>
        <p:spPr>
          <a:xfrm>
            <a:off x="646159" y="1196752"/>
            <a:ext cx="88499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40D4EF7-347A-4A10-B4A9-3E272D6508DC}"/>
              </a:ext>
            </a:extLst>
          </p:cNvPr>
          <p:cNvSpPr txBox="1">
            <a:spLocks/>
          </p:cNvSpPr>
          <p:nvPr/>
        </p:nvSpPr>
        <p:spPr>
          <a:xfrm>
            <a:off x="630466" y="1250718"/>
            <a:ext cx="6833686" cy="462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41EDCD-DD36-34D1-EBE3-3C2D01A51A4B}"/>
              </a:ext>
            </a:extLst>
          </p:cNvPr>
          <p:cNvSpPr txBox="1">
            <a:spLocks/>
          </p:cNvSpPr>
          <p:nvPr/>
        </p:nvSpPr>
        <p:spPr>
          <a:xfrm>
            <a:off x="623392" y="1196752"/>
            <a:ext cx="7992888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pic>
        <p:nvPicPr>
          <p:cNvPr id="7" name="Grafik 6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541C84F8-5E19-108A-2749-BA6EBEAED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6" t="6950" r="9552" b="10101"/>
          <a:stretch/>
        </p:blipFill>
        <p:spPr>
          <a:xfrm>
            <a:off x="1991544" y="980728"/>
            <a:ext cx="900100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06D0D-AC7B-42D3-A453-99E776FC9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27384"/>
            <a:ext cx="11617291" cy="1224136"/>
          </a:xfrm>
        </p:spPr>
        <p:txBody>
          <a:bodyPr>
            <a:normAutofit/>
          </a:bodyPr>
          <a:lstStyle/>
          <a:p>
            <a:r>
              <a:rPr lang="de-DE" i="1" dirty="0" err="1"/>
              <a:t>Jamesbrittania</a:t>
            </a:r>
            <a:br>
              <a:rPr lang="de-DE" i="1" dirty="0"/>
            </a:br>
            <a:r>
              <a:rPr lang="de-DE" dirty="0"/>
              <a:t>SAFARI Sky</a:t>
            </a:r>
            <a:endParaRPr lang="de-DE" b="0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79DC38F-42C2-4825-B2DF-44457BA16133}"/>
              </a:ext>
            </a:extLst>
          </p:cNvPr>
          <p:cNvSpPr txBox="1">
            <a:spLocks/>
          </p:cNvSpPr>
          <p:nvPr/>
        </p:nvSpPr>
        <p:spPr>
          <a:xfrm>
            <a:off x="646159" y="1196752"/>
            <a:ext cx="884991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740D4EF7-347A-4A10-B4A9-3E272D6508DC}"/>
              </a:ext>
            </a:extLst>
          </p:cNvPr>
          <p:cNvSpPr txBox="1">
            <a:spLocks/>
          </p:cNvSpPr>
          <p:nvPr/>
        </p:nvSpPr>
        <p:spPr>
          <a:xfrm>
            <a:off x="630466" y="1250718"/>
            <a:ext cx="6833686" cy="4626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41EDCD-DD36-34D1-EBE3-3C2D01A51A4B}"/>
              </a:ext>
            </a:extLst>
          </p:cNvPr>
          <p:cNvSpPr txBox="1">
            <a:spLocks/>
          </p:cNvSpPr>
          <p:nvPr/>
        </p:nvSpPr>
        <p:spPr>
          <a:xfrm>
            <a:off x="623392" y="1196752"/>
            <a:ext cx="7992888" cy="3672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de-DE" dirty="0"/>
          </a:p>
        </p:txBody>
      </p:sp>
      <p:pic>
        <p:nvPicPr>
          <p:cNvPr id="6" name="Grafik 5" descr="Ein Bild, das Blume, Blumentopf, Einjährige Pflanzen, Blütenblatt enthält.&#10;&#10;Automatisch generierte Beschreibung">
            <a:extLst>
              <a:ext uri="{FF2B5EF4-FFF2-40B4-BE49-F238E27FC236}">
                <a16:creationId xmlns:a16="http://schemas.microsoft.com/office/drawing/2014/main" id="{FBD49BBE-59B2-9A35-5B75-2919BDF438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118" y="764704"/>
            <a:ext cx="6480720" cy="57306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CE9621-82CE-9A82-0FAD-237D525E9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 descr="Ein Bild, das Blume, Pflanz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85B01EC8-3B61-7A73-F8E5-473D99D6BA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521" y="836713"/>
            <a:ext cx="5864798" cy="535193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CDB18D0-48F3-E60E-E189-041101503207}"/>
              </a:ext>
            </a:extLst>
          </p:cNvPr>
          <p:cNvSpPr txBox="1"/>
          <p:nvPr/>
        </p:nvSpPr>
        <p:spPr>
          <a:xfrm>
            <a:off x="7739680" y="6246504"/>
            <a:ext cx="30379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Nagena</a:t>
            </a:r>
            <a:r>
              <a:rPr lang="de-DE" sz="1600" dirty="0"/>
              <a:t> 2025 (#56)</a:t>
            </a:r>
            <a:endParaRPr lang="en-US" sz="1600" dirty="0"/>
          </a:p>
        </p:txBody>
      </p:sp>
      <p:pic>
        <p:nvPicPr>
          <p:cNvPr id="6" name="Grafik 5" descr="Ein Bild, das Blume, Pflanze, Blütenblatt, Blüte enthält.&#10;&#10;Automatisch generierte Beschreibung">
            <a:extLst>
              <a:ext uri="{FF2B5EF4-FFF2-40B4-BE49-F238E27FC236}">
                <a16:creationId xmlns:a16="http://schemas.microsoft.com/office/drawing/2014/main" id="{DCCA65BB-5CED-98B9-7457-9B654E6FFB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263" y="1000241"/>
            <a:ext cx="5602721" cy="54530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3B1D0B4-48C7-80D5-D752-C7CCDA6B0F14}"/>
              </a:ext>
            </a:extLst>
          </p:cNvPr>
          <p:cNvSpPr txBox="1"/>
          <p:nvPr/>
        </p:nvSpPr>
        <p:spPr>
          <a:xfrm>
            <a:off x="2292038" y="6246504"/>
            <a:ext cx="2075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/>
              <a:t>Pasito</a:t>
            </a:r>
            <a:r>
              <a:rPr lang="de-DE" sz="1600" dirty="0"/>
              <a:t> (#15)</a:t>
            </a:r>
            <a:endParaRPr lang="en-US" sz="1600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B126BC8-BB75-D110-8F04-7350B304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27384"/>
            <a:ext cx="11617291" cy="1224136"/>
          </a:xfrm>
        </p:spPr>
        <p:txBody>
          <a:bodyPr>
            <a:normAutofit/>
          </a:bodyPr>
          <a:lstStyle/>
          <a:p>
            <a:r>
              <a:rPr lang="de-DE" i="1" dirty="0"/>
              <a:t>NGI </a:t>
            </a:r>
            <a:r>
              <a:rPr lang="de-DE" dirty="0"/>
              <a:t>Paradise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09138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lume, Pflanze, Blütenblatt, Zimmerpflanze enthält.&#10;&#10;Automatisch generierte Beschreibung">
            <a:extLst>
              <a:ext uri="{FF2B5EF4-FFF2-40B4-BE49-F238E27FC236}">
                <a16:creationId xmlns:a16="http://schemas.microsoft.com/office/drawing/2014/main" id="{3245A249-2082-7F53-D5B3-0B1B547B58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720" y="1196752"/>
            <a:ext cx="5798319" cy="54201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498C5A-F303-437C-86FA-F79B2490E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SUNPATIENS</a:t>
            </a:r>
            <a:br>
              <a:rPr lang="de-DE" dirty="0"/>
            </a:br>
            <a:r>
              <a:rPr lang="de-DE" dirty="0"/>
              <a:t>Compact Purple Candy </a:t>
            </a:r>
            <a:r>
              <a:rPr lang="de-DE" dirty="0" err="1"/>
              <a:t>Improved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2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marL="88900"/>
            <a:r>
              <a:rPr lang="de-DE" i="1" dirty="0" err="1"/>
              <a:t>Argyranthemum</a:t>
            </a:r>
            <a:br>
              <a:rPr lang="de-DE" i="1" dirty="0"/>
            </a:br>
            <a:r>
              <a:rPr lang="de-DE" dirty="0"/>
              <a:t>Sweet Ice</a:t>
            </a:r>
          </a:p>
        </p:txBody>
      </p:sp>
      <p:pic>
        <p:nvPicPr>
          <p:cNvPr id="5" name="Inhaltsplatzhalter 4" descr="Ein Bild, das Blume, Pflanze, Blütenblatt, Margerite enthält.&#10;&#10;Automatisch generierte Beschreibung">
            <a:extLst>
              <a:ext uri="{FF2B5EF4-FFF2-40B4-BE49-F238E27FC236}">
                <a16:creationId xmlns:a16="http://schemas.microsoft.com/office/drawing/2014/main" id="{E8010219-B1B9-CEA8-3833-7ABC82202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44" t="7715" r="19510" b="7963"/>
          <a:stretch/>
        </p:blipFill>
        <p:spPr>
          <a:xfrm>
            <a:off x="2459596" y="275456"/>
            <a:ext cx="7272808" cy="6533199"/>
          </a:xfrm>
        </p:spPr>
      </p:pic>
    </p:spTree>
    <p:extLst>
      <p:ext uri="{BB962C8B-B14F-4D97-AF65-F5344CB8AC3E}">
        <p14:creationId xmlns:p14="http://schemas.microsoft.com/office/powerpoint/2010/main" val="17289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FA7EB-41E5-4314-845C-5A537A01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Lantana</a:t>
            </a:r>
            <a:br>
              <a:rPr lang="de-DE" i="1" dirty="0"/>
            </a:br>
            <a:r>
              <a:rPr lang="de-DE" dirty="0"/>
              <a:t>CALIPPO Tropical Twist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87EA9B-6502-2A43-DD34-E5AC61434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63" t="4200" r="15618" b="2352"/>
          <a:stretch/>
        </p:blipFill>
        <p:spPr>
          <a:xfrm>
            <a:off x="2783632" y="572234"/>
            <a:ext cx="7416824" cy="616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immerpflanze, Pflanze, Blumentopf, Blume enthält.&#10;&#10;Automatisch generierte Beschreibung">
            <a:extLst>
              <a:ext uri="{FF2B5EF4-FFF2-40B4-BE49-F238E27FC236}">
                <a16:creationId xmlns:a16="http://schemas.microsoft.com/office/drawing/2014/main" id="{C46FC315-308B-771A-B79F-3A4C65C04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600" y="620688"/>
            <a:ext cx="7596844" cy="60062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1FA7EB-41E5-4314-845C-5A537A01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Laurentia</a:t>
            </a:r>
            <a:br>
              <a:rPr lang="de-DE" i="1" dirty="0"/>
            </a:br>
            <a:r>
              <a:rPr lang="de-DE" dirty="0" err="1"/>
              <a:t>Wendy‘s</a:t>
            </a:r>
            <a:r>
              <a:rPr lang="de-DE" dirty="0"/>
              <a:t> White 2025</a:t>
            </a:r>
          </a:p>
        </p:txBody>
      </p:sp>
    </p:spTree>
    <p:extLst>
      <p:ext uri="{BB962C8B-B14F-4D97-AF65-F5344CB8AC3E}">
        <p14:creationId xmlns:p14="http://schemas.microsoft.com/office/powerpoint/2010/main" val="342589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FA7EB-41E5-4314-845C-5A537A01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Lobelia</a:t>
            </a:r>
            <a:br>
              <a:rPr lang="de-DE" i="1" dirty="0"/>
            </a:br>
            <a:r>
              <a:rPr lang="de-DE" dirty="0"/>
              <a:t>Sparkling Sky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D8D5F2-BFA5-B509-9423-E9F2306EB5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02" r="9715" b="8993"/>
          <a:stretch/>
        </p:blipFill>
        <p:spPr>
          <a:xfrm>
            <a:off x="3071664" y="908720"/>
            <a:ext cx="705678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1FA7EB-41E5-4314-845C-5A537A014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Lobelia</a:t>
            </a:r>
            <a:br>
              <a:rPr lang="de-DE" i="1" dirty="0"/>
            </a:br>
            <a:r>
              <a:rPr lang="de-DE" dirty="0"/>
              <a:t>Sparkling Snow</a:t>
            </a:r>
          </a:p>
        </p:txBody>
      </p:sp>
      <p:pic>
        <p:nvPicPr>
          <p:cNvPr id="5" name="Grafik 4" descr="Ein Bild, das Zimmerpflanze, Blumentopf, Kraut, Pflanze enthält.&#10;&#10;Automatisch generierte Beschreibung">
            <a:extLst>
              <a:ext uri="{FF2B5EF4-FFF2-40B4-BE49-F238E27FC236}">
                <a16:creationId xmlns:a16="http://schemas.microsoft.com/office/drawing/2014/main" id="{C68D402C-38CA-F327-6557-3FACAB1ED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5633" y="332656"/>
            <a:ext cx="7272808" cy="61926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24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flanze, Blume, draußen, Einjährige Pflanzen enthält.&#10;&#10;Automatisch generierte Beschreibung">
            <a:extLst>
              <a:ext uri="{FF2B5EF4-FFF2-40B4-BE49-F238E27FC236}">
                <a16:creationId xmlns:a16="http://schemas.microsoft.com/office/drawing/2014/main" id="{0478C7C6-690D-4E75-BD26-8B891883F2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283" y="190935"/>
            <a:ext cx="5007020" cy="6458509"/>
          </a:xfrm>
          <a:prstGeom prst="round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2114872" y="1052737"/>
            <a:ext cx="68614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sz="3000" dirty="0"/>
          </a:p>
          <a:p>
            <a:pPr>
              <a:spcAft>
                <a:spcPts val="600"/>
              </a:spcAft>
            </a:pPr>
            <a:endParaRPr lang="de-DE" sz="300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992A925-6A23-4577-8753-518A844D9180}"/>
              </a:ext>
            </a:extLst>
          </p:cNvPr>
          <p:cNvSpPr txBox="1">
            <a:spLocks/>
          </p:cNvSpPr>
          <p:nvPr/>
        </p:nvSpPr>
        <p:spPr>
          <a:xfrm>
            <a:off x="2042863" y="1268761"/>
            <a:ext cx="542128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sz="3000" dirty="0"/>
          </a:p>
          <a:p>
            <a:pPr>
              <a:spcAft>
                <a:spcPts val="600"/>
              </a:spcAft>
            </a:pPr>
            <a:endParaRPr lang="de-DE" sz="3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E4F935A-7432-472C-AFD0-83FC4804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Monarda</a:t>
            </a:r>
            <a:br>
              <a:rPr lang="de-DE" i="1" dirty="0"/>
            </a:br>
            <a:r>
              <a:rPr lang="de-DE" dirty="0"/>
              <a:t>BEE Happy</a:t>
            </a:r>
          </a:p>
        </p:txBody>
      </p:sp>
    </p:spTree>
    <p:extLst>
      <p:ext uri="{BB962C8B-B14F-4D97-AF65-F5344CB8AC3E}">
        <p14:creationId xmlns:p14="http://schemas.microsoft.com/office/powerpoint/2010/main" val="4874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38BC0-1AE5-4004-8B8A-F0BB3282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Osteospermum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SUMMERSMILE Sangria</a:t>
            </a:r>
          </a:p>
        </p:txBody>
      </p:sp>
      <p:pic>
        <p:nvPicPr>
          <p:cNvPr id="6" name="Grafik 5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87F8D290-3DF7-FEC4-A5B6-3CF37655C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5600" y="973085"/>
            <a:ext cx="7037835" cy="58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Vista Blue Moon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6757AE-9EC8-5FB3-DB52-BF4FC8A5E6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66" t="8000" r="13039" b="5901"/>
          <a:stretch/>
        </p:blipFill>
        <p:spPr>
          <a:xfrm>
            <a:off x="2015588" y="593304"/>
            <a:ext cx="886225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87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09" y="44624"/>
            <a:ext cx="11617291" cy="1008112"/>
          </a:xfrm>
        </p:spPr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Vista Strawberry </a:t>
            </a:r>
            <a:endParaRPr lang="de-DE" sz="3200" b="0" dirty="0"/>
          </a:p>
        </p:txBody>
      </p:sp>
      <p:pic>
        <p:nvPicPr>
          <p:cNvPr id="4" name="Grafik 3" descr="Ein Bild, das Pflanze, Blütenblatt, Blume, Blumentopf enthält.&#10;&#10;Automatisch generierte Beschreibung">
            <a:extLst>
              <a:ext uri="{FF2B5EF4-FFF2-40B4-BE49-F238E27FC236}">
                <a16:creationId xmlns:a16="http://schemas.microsoft.com/office/drawing/2014/main" id="{9EA6692B-01A1-B67A-BC23-5BDF648658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9" t="9051" r="14433" b="3801"/>
          <a:stretch/>
        </p:blipFill>
        <p:spPr>
          <a:xfrm>
            <a:off x="2639616" y="389015"/>
            <a:ext cx="7848872" cy="62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ume, Pflanz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A703C894-F4CA-8897-6626-5DE88F06F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733" y="817227"/>
            <a:ext cx="6874533" cy="60212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TrioMio</a:t>
            </a:r>
            <a:r>
              <a:rPr lang="de-DE" sz="3200" i="1" dirty="0"/>
              <a:t> </a:t>
            </a:r>
            <a:r>
              <a:rPr lang="de-DE" sz="3200" dirty="0"/>
              <a:t>Vista </a:t>
            </a:r>
            <a:r>
              <a:rPr lang="de-DE" sz="3200" dirty="0" err="1"/>
              <a:t>BellaVista</a:t>
            </a:r>
            <a:endParaRPr lang="de-DE" sz="3200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F13E887-6C0A-4E06-A457-29E19D2686F1}"/>
              </a:ext>
            </a:extLst>
          </p:cNvPr>
          <p:cNvSpPr txBox="1">
            <a:spLocks/>
          </p:cNvSpPr>
          <p:nvPr/>
        </p:nvSpPr>
        <p:spPr>
          <a:xfrm>
            <a:off x="695400" y="980728"/>
            <a:ext cx="5616624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4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TrioMio</a:t>
            </a:r>
            <a:r>
              <a:rPr lang="de-DE" sz="3200" i="1" dirty="0"/>
              <a:t> </a:t>
            </a:r>
            <a:r>
              <a:rPr lang="de-DE" sz="3200" dirty="0" err="1"/>
              <a:t>MiniVista</a:t>
            </a:r>
            <a:r>
              <a:rPr lang="de-DE" sz="3200" dirty="0"/>
              <a:t> </a:t>
            </a:r>
            <a:r>
              <a:rPr lang="de-DE" sz="3200" dirty="0" err="1"/>
              <a:t>Harlequin</a:t>
            </a:r>
            <a:endParaRPr lang="de-DE" sz="3200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F13E887-6C0A-4E06-A457-29E19D2686F1}"/>
              </a:ext>
            </a:extLst>
          </p:cNvPr>
          <p:cNvSpPr txBox="1">
            <a:spLocks/>
          </p:cNvSpPr>
          <p:nvPr/>
        </p:nvSpPr>
        <p:spPr>
          <a:xfrm>
            <a:off x="695400" y="980728"/>
            <a:ext cx="5616624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  <p:pic>
        <p:nvPicPr>
          <p:cNvPr id="3" name="Inhaltsplatzhalter 4" descr="Ein Bild, das Blume, Pflanze, Vase, Floristik enthält.&#10;&#10;Automatisch generierte Beschreibung">
            <a:extLst>
              <a:ext uri="{FF2B5EF4-FFF2-40B4-BE49-F238E27FC236}">
                <a16:creationId xmlns:a16="http://schemas.microsoft.com/office/drawing/2014/main" id="{FAADB422-F07E-3099-8C1D-EF309727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7" t="4533" r="17576" b="15918"/>
          <a:stretch/>
        </p:blipFill>
        <p:spPr>
          <a:xfrm>
            <a:off x="2398235" y="528045"/>
            <a:ext cx="7827577" cy="6329955"/>
          </a:xfrm>
        </p:spPr>
      </p:pic>
    </p:spTree>
    <p:extLst>
      <p:ext uri="{BB962C8B-B14F-4D97-AF65-F5344CB8AC3E}">
        <p14:creationId xmlns:p14="http://schemas.microsoft.com/office/powerpoint/2010/main" val="39103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8900"/>
            <a:r>
              <a:rPr lang="de-DE" i="1" dirty="0" err="1"/>
              <a:t>Argyranthemum</a:t>
            </a:r>
            <a:br>
              <a:rPr lang="de-DE" i="1" dirty="0"/>
            </a:br>
            <a:r>
              <a:rPr lang="de-DE" dirty="0"/>
              <a:t>Dark </a:t>
            </a:r>
            <a:r>
              <a:rPr lang="de-DE" dirty="0" err="1"/>
              <a:t>Lolly</a:t>
            </a:r>
            <a:endParaRPr lang="de-DE" dirty="0"/>
          </a:p>
        </p:txBody>
      </p:sp>
      <p:pic>
        <p:nvPicPr>
          <p:cNvPr id="5" name="Inhaltsplatzhalter 4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8A70C5C5-DDD6-55C8-108E-1FA119EAD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77" t="4533" r="17397" b="7963"/>
          <a:stretch/>
        </p:blipFill>
        <p:spPr>
          <a:xfrm>
            <a:off x="1847528" y="188640"/>
            <a:ext cx="8081917" cy="6260639"/>
          </a:xfrm>
        </p:spPr>
      </p:pic>
    </p:spTree>
    <p:extLst>
      <p:ext uri="{BB962C8B-B14F-4D97-AF65-F5344CB8AC3E}">
        <p14:creationId xmlns:p14="http://schemas.microsoft.com/office/powerpoint/2010/main" val="39453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ume, Pflanze, Blumentopf, Einjährige Pflanzen enthält.&#10;&#10;Automatisch generierte Beschreibung">
            <a:extLst>
              <a:ext uri="{FF2B5EF4-FFF2-40B4-BE49-F238E27FC236}">
                <a16:creationId xmlns:a16="http://schemas.microsoft.com/office/drawing/2014/main" id="{C6B838EA-E31D-855B-4FDB-18E13B8984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548" y="416818"/>
            <a:ext cx="8712968" cy="64200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TrioMio</a:t>
            </a:r>
            <a:r>
              <a:rPr lang="de-DE" sz="3200" i="1" dirty="0"/>
              <a:t> </a:t>
            </a:r>
            <a:r>
              <a:rPr lang="de-DE" sz="3200" dirty="0" err="1"/>
              <a:t>MiniVista</a:t>
            </a:r>
            <a:r>
              <a:rPr lang="de-DE" sz="3200" dirty="0"/>
              <a:t> Joker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F13E887-6C0A-4E06-A457-29E19D2686F1}"/>
              </a:ext>
            </a:extLst>
          </p:cNvPr>
          <p:cNvSpPr txBox="1">
            <a:spLocks/>
          </p:cNvSpPr>
          <p:nvPr/>
        </p:nvSpPr>
        <p:spPr>
          <a:xfrm>
            <a:off x="695400" y="980728"/>
            <a:ext cx="5616624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940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ume, Floristik, Blumentopf, Blütenblatt enthält.&#10;&#10;Automatisch generierte Beschreibung">
            <a:extLst>
              <a:ext uri="{FF2B5EF4-FFF2-40B4-BE49-F238E27FC236}">
                <a16:creationId xmlns:a16="http://schemas.microsoft.com/office/drawing/2014/main" id="{6B487094-8FD5-D879-F918-00DDCD27F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485292"/>
            <a:ext cx="8496944" cy="637270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TrioMio</a:t>
            </a:r>
            <a:r>
              <a:rPr lang="de-DE" sz="3200" i="1" dirty="0"/>
              <a:t> </a:t>
            </a:r>
            <a:r>
              <a:rPr lang="de-DE" sz="3200" dirty="0" err="1"/>
              <a:t>MiniVista</a:t>
            </a:r>
            <a:r>
              <a:rPr lang="de-DE" sz="3200" dirty="0"/>
              <a:t> Majesty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F13E887-6C0A-4E06-A457-29E19D2686F1}"/>
              </a:ext>
            </a:extLst>
          </p:cNvPr>
          <p:cNvSpPr txBox="1">
            <a:spLocks/>
          </p:cNvSpPr>
          <p:nvPr/>
        </p:nvSpPr>
        <p:spPr>
          <a:xfrm>
            <a:off x="695400" y="980728"/>
            <a:ext cx="5616624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13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Blueberry</a:t>
            </a:r>
            <a:r>
              <a:rPr lang="de-DE" sz="3200" dirty="0"/>
              <a:t> Twist</a:t>
            </a:r>
          </a:p>
        </p:txBody>
      </p:sp>
      <p:pic>
        <p:nvPicPr>
          <p:cNvPr id="4" name="Grafik 3" descr="Ein Bild, das Pflanze, Blume, lila, Lavendel enthält.&#10;&#10;Automatisch generierte Beschreibung">
            <a:extLst>
              <a:ext uri="{FF2B5EF4-FFF2-40B4-BE49-F238E27FC236}">
                <a16:creationId xmlns:a16="http://schemas.microsoft.com/office/drawing/2014/main" id="{3BA85709-CCA7-442D-A307-D8F1D999F2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71" t="5900" r="19104" b="2751"/>
          <a:stretch/>
        </p:blipFill>
        <p:spPr>
          <a:xfrm>
            <a:off x="2135560" y="294985"/>
            <a:ext cx="7920880" cy="656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Cassis Queen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9F2CDC1-69F5-9CCA-D28C-8D775029A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60" t="6950" r="3275" b="10101"/>
          <a:stretch/>
        </p:blipFill>
        <p:spPr>
          <a:xfrm>
            <a:off x="1703512" y="548680"/>
            <a:ext cx="10051041" cy="62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la, Pflanze, Blume, violett enthält.&#10;&#10;Automatisch generierte Beschreibung">
            <a:extLst>
              <a:ext uri="{FF2B5EF4-FFF2-40B4-BE49-F238E27FC236}">
                <a16:creationId xmlns:a16="http://schemas.microsoft.com/office/drawing/2014/main" id="{5836696F-EE21-B594-EE18-42A1B5CF72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560" y="620688"/>
            <a:ext cx="8136904" cy="59032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PIZZAZZ Indigo</a:t>
            </a:r>
          </a:p>
        </p:txBody>
      </p:sp>
    </p:spTree>
    <p:extLst>
      <p:ext uri="{BB962C8B-B14F-4D97-AF65-F5344CB8AC3E}">
        <p14:creationId xmlns:p14="http://schemas.microsoft.com/office/powerpoint/2010/main" val="29227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KUYAMBA White 2025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4E94D5-9B2B-4307-B162-1E02E887C3CE}"/>
              </a:ext>
            </a:extLst>
          </p:cNvPr>
          <p:cNvSpPr txBox="1">
            <a:spLocks/>
          </p:cNvSpPr>
          <p:nvPr/>
        </p:nvSpPr>
        <p:spPr>
          <a:xfrm>
            <a:off x="695400" y="1052736"/>
            <a:ext cx="698477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dirty="0"/>
          </a:p>
        </p:txBody>
      </p:sp>
      <p:pic>
        <p:nvPicPr>
          <p:cNvPr id="4" name="Grafik 3" descr="Ein Bild, das Pflanze, Blume, Blütenblatt, Petunie enthält.&#10;&#10;Automatisch generierte Beschreibung">
            <a:extLst>
              <a:ext uri="{FF2B5EF4-FFF2-40B4-BE49-F238E27FC236}">
                <a16:creationId xmlns:a16="http://schemas.microsoft.com/office/drawing/2014/main" id="{BD48BA6D-E24B-F1C4-E143-514A458D02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73" t="5900" r="5367" b="4851"/>
          <a:stretch/>
        </p:blipFill>
        <p:spPr>
          <a:xfrm>
            <a:off x="1703512" y="764704"/>
            <a:ext cx="9073008" cy="593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ep Blue Improved">
            <a:extLst>
              <a:ext uri="{FF2B5EF4-FFF2-40B4-BE49-F238E27FC236}">
                <a16:creationId xmlns:a16="http://schemas.microsoft.com/office/drawing/2014/main" id="{3B41A99E-421A-DB3F-17E3-90A679C0E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672" y="15007"/>
            <a:ext cx="6842993" cy="684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/>
              <a:t>VERANDA  Dark </a:t>
            </a:r>
            <a:r>
              <a:rPr lang="de-DE" sz="3200" dirty="0">
                <a:solidFill>
                  <a:schemeClr val="bg1"/>
                </a:solidFill>
              </a:rPr>
              <a:t>Blue 2025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4E94D5-9B2B-4307-B162-1E02E887C3CE}"/>
              </a:ext>
            </a:extLst>
          </p:cNvPr>
          <p:cNvSpPr txBox="1">
            <a:spLocks/>
          </p:cNvSpPr>
          <p:nvPr/>
        </p:nvSpPr>
        <p:spPr>
          <a:xfrm>
            <a:off x="695400" y="1052736"/>
            <a:ext cx="698477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2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lume, Pflanze, Blumentopf, Blütenblatt enthält.&#10;&#10;Automatisch generierte Beschreibung">
            <a:extLst>
              <a:ext uri="{FF2B5EF4-FFF2-40B4-BE49-F238E27FC236}">
                <a16:creationId xmlns:a16="http://schemas.microsoft.com/office/drawing/2014/main" id="{0DAB98D4-B185-2773-10C0-607AD41008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490" y="92485"/>
            <a:ext cx="8136904" cy="67655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Beautical</a:t>
            </a:r>
            <a:r>
              <a:rPr lang="de-DE" sz="3200" dirty="0"/>
              <a:t> Rose Star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4E94D5-9B2B-4307-B162-1E02E887C3CE}"/>
              </a:ext>
            </a:extLst>
          </p:cNvPr>
          <p:cNvSpPr txBox="1">
            <a:spLocks/>
          </p:cNvSpPr>
          <p:nvPr/>
        </p:nvSpPr>
        <p:spPr>
          <a:xfrm>
            <a:off x="695400" y="1052736"/>
            <a:ext cx="698477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5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flanze, Blum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646A34B4-DDA0-3000-DBBB-291AA4E80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4657" y="404664"/>
            <a:ext cx="7560840" cy="624591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Beautical</a:t>
            </a:r>
            <a:r>
              <a:rPr lang="de-DE" sz="3200" dirty="0"/>
              <a:t> Pretty Pink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4E94D5-9B2B-4307-B162-1E02E887C3CE}"/>
              </a:ext>
            </a:extLst>
          </p:cNvPr>
          <p:cNvSpPr txBox="1">
            <a:spLocks/>
          </p:cNvSpPr>
          <p:nvPr/>
        </p:nvSpPr>
        <p:spPr>
          <a:xfrm>
            <a:off x="695400" y="1052736"/>
            <a:ext cx="698477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10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i="1" dirty="0"/>
              <a:t>Petunia </a:t>
            </a:r>
            <a:br>
              <a:rPr lang="de-DE" sz="3200" i="1" dirty="0"/>
            </a:br>
            <a:r>
              <a:rPr lang="de-DE" sz="3200" dirty="0" err="1"/>
              <a:t>TrioMio</a:t>
            </a:r>
            <a:r>
              <a:rPr lang="de-DE" sz="3200" dirty="0"/>
              <a:t> </a:t>
            </a:r>
            <a:r>
              <a:rPr lang="de-DE" sz="3200" dirty="0" err="1"/>
              <a:t>Beautical</a:t>
            </a:r>
            <a:r>
              <a:rPr lang="de-DE" sz="3200" dirty="0"/>
              <a:t> Pretty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D94E94D5-9B2B-4307-B162-1E02E887C3CE}"/>
              </a:ext>
            </a:extLst>
          </p:cNvPr>
          <p:cNvSpPr txBox="1">
            <a:spLocks/>
          </p:cNvSpPr>
          <p:nvPr/>
        </p:nvSpPr>
        <p:spPr>
          <a:xfrm>
            <a:off x="695400" y="1052736"/>
            <a:ext cx="6984776" cy="4464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de-DE" dirty="0"/>
          </a:p>
        </p:txBody>
      </p:sp>
      <p:pic>
        <p:nvPicPr>
          <p:cNvPr id="8" name="Grafik 7" descr="Ein Bild, das Blume, Pflanz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8F4FF01D-8A2F-C7FC-94C9-260B20288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616" y="188640"/>
            <a:ext cx="8173406" cy="65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88900"/>
            <a:r>
              <a:rPr lang="de-DE" i="1" dirty="0" err="1"/>
              <a:t>Argyranthemum</a:t>
            </a:r>
            <a:br>
              <a:rPr lang="de-DE" i="1" dirty="0"/>
            </a:br>
            <a:r>
              <a:rPr lang="de-DE" dirty="0"/>
              <a:t>Citrus 2025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0C5257-D9D4-539E-9460-DC292E710EB9}"/>
              </a:ext>
            </a:extLst>
          </p:cNvPr>
          <p:cNvSpPr txBox="1"/>
          <p:nvPr/>
        </p:nvSpPr>
        <p:spPr>
          <a:xfrm>
            <a:off x="2783632" y="404664"/>
            <a:ext cx="936104" cy="461665"/>
          </a:xfrm>
          <a:prstGeom prst="rect">
            <a:avLst/>
          </a:prstGeom>
          <a:solidFill>
            <a:srgbClr val="C00000"/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FF00"/>
                </a:solidFill>
              </a:rPr>
              <a:t>NEU</a:t>
            </a: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8" name="Inhaltsplatzhalter 7" descr="Ein Bild, das Blume, Pflanze, Blütenblatt, Floristik enthält.&#10;&#10;Automatisch generierte Beschreibung">
            <a:extLst>
              <a:ext uri="{FF2B5EF4-FFF2-40B4-BE49-F238E27FC236}">
                <a16:creationId xmlns:a16="http://schemas.microsoft.com/office/drawing/2014/main" id="{FE3BA3B9-0156-C031-4D39-48E85C2B1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87" t="2941" r="19510" b="8"/>
          <a:stretch/>
        </p:blipFill>
        <p:spPr>
          <a:xfrm>
            <a:off x="2999656" y="579884"/>
            <a:ext cx="6223380" cy="6327101"/>
          </a:xfrm>
        </p:spPr>
      </p:pic>
    </p:spTree>
    <p:extLst>
      <p:ext uri="{BB962C8B-B14F-4D97-AF65-F5344CB8AC3E}">
        <p14:creationId xmlns:p14="http://schemas.microsoft.com/office/powerpoint/2010/main" val="203221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B163C38-50D9-4433-8FE7-BF0080E6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Salvia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Visional</a:t>
            </a:r>
            <a:r>
              <a:rPr lang="de-DE" dirty="0"/>
              <a:t> Pink</a:t>
            </a:r>
          </a:p>
        </p:txBody>
      </p:sp>
      <p:pic>
        <p:nvPicPr>
          <p:cNvPr id="3" name="Grafik 2" descr="Ein Bild, das Blume, Blumentopf, Pflanze, Einjährige Pflanzen enthält.&#10;&#10;Automatisch generierte Beschreibung">
            <a:extLst>
              <a:ext uri="{FF2B5EF4-FFF2-40B4-BE49-F238E27FC236}">
                <a16:creationId xmlns:a16="http://schemas.microsoft.com/office/drawing/2014/main" id="{76BEFCB8-53C5-518F-92D4-49E900372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51" t="8000" r="16401" b="20601"/>
          <a:stretch/>
        </p:blipFill>
        <p:spPr>
          <a:xfrm>
            <a:off x="2970058" y="404664"/>
            <a:ext cx="6251884" cy="63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1B163C38-50D9-4433-8FE7-BF0080E66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/>
              <a:t>Scabiosa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Laurie</a:t>
            </a:r>
          </a:p>
        </p:txBody>
      </p:sp>
      <p:pic>
        <p:nvPicPr>
          <p:cNvPr id="3" name="Grafik 2" descr="Ein Bild, das Blume, Pflanze enthält.&#10;&#10;Automatisch generierte Beschreibung">
            <a:extLst>
              <a:ext uri="{FF2B5EF4-FFF2-40B4-BE49-F238E27FC236}">
                <a16:creationId xmlns:a16="http://schemas.microsoft.com/office/drawing/2014/main" id="{011B3F65-43E4-75AC-E063-9CDD8695D3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31" t="21965" r="8897" b="20600"/>
          <a:stretch/>
        </p:blipFill>
        <p:spPr>
          <a:xfrm>
            <a:off x="2927648" y="327596"/>
            <a:ext cx="5958605" cy="620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Scaevola</a:t>
            </a:r>
            <a:br>
              <a:rPr lang="de-DE" i="1" dirty="0"/>
            </a:br>
            <a:r>
              <a:rPr lang="de-DE" dirty="0"/>
              <a:t>STARDIVA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5325A4-E6F3-24D4-AF9B-FCC23A9ED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0804" y="228813"/>
            <a:ext cx="3960440" cy="3808087"/>
          </a:xfrm>
          <a:prstGeom prst="ellipse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Blume, Pflanze, pink, Blütenblatt enthält.&#10;&#10;Automatisch generierte Beschreibung">
            <a:extLst>
              <a:ext uri="{FF2B5EF4-FFF2-40B4-BE49-F238E27FC236}">
                <a16:creationId xmlns:a16="http://schemas.microsoft.com/office/drawing/2014/main" id="{7BF7923E-4184-9406-74E0-681EC9A3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8569" y="2645753"/>
            <a:ext cx="3931595" cy="398343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7" name="Grafik 6" descr="Ein Bild, das Pflanze, Blume, lila, Blütenblatt enthält.&#10;&#10;Automatisch generierte Beschreibung">
            <a:extLst>
              <a:ext uri="{FF2B5EF4-FFF2-40B4-BE49-F238E27FC236}">
                <a16:creationId xmlns:a16="http://schemas.microsoft.com/office/drawing/2014/main" id="{B28CF363-743E-B812-342C-5CF330C33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8969" y="3284984"/>
            <a:ext cx="3479359" cy="3408892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0B2E481-20CB-C9A7-08B7-63A45B78C352}"/>
              </a:ext>
            </a:extLst>
          </p:cNvPr>
          <p:cNvSpPr txBox="1"/>
          <p:nvPr/>
        </p:nvSpPr>
        <p:spPr>
          <a:xfrm>
            <a:off x="2006227" y="3054151"/>
            <a:ext cx="936104" cy="461665"/>
          </a:xfrm>
          <a:prstGeom prst="rect">
            <a:avLst/>
          </a:prstGeom>
          <a:solidFill>
            <a:srgbClr val="C00000"/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FFFF00"/>
                </a:solidFill>
              </a:rPr>
              <a:t>NEU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Ein Bild, das Pflanze, Blume, pink, Zimmerpflanze enthält.&#10;&#10;Automatisch generierte Beschreibung">
            <a:extLst>
              <a:ext uri="{FF2B5EF4-FFF2-40B4-BE49-F238E27FC236}">
                <a16:creationId xmlns:a16="http://schemas.microsoft.com/office/drawing/2014/main" id="{20600CBB-CE48-B199-7764-B24835DD8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1070738"/>
            <a:ext cx="7560840" cy="5670630"/>
          </a:xfrm>
          <a:prstGeom prst="round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Scaevola</a:t>
            </a:r>
            <a:br>
              <a:rPr lang="de-DE" i="1" dirty="0"/>
            </a:br>
            <a:r>
              <a:rPr lang="de-DE" dirty="0"/>
              <a:t>STARDIVA </a:t>
            </a:r>
            <a:r>
              <a:rPr lang="de-DE" dirty="0" err="1"/>
              <a:t>PinkStar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06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E7F5F0-F788-4154-6B23-8EC4CC51A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707" t="10848" r="13546" b="7799"/>
          <a:stretch/>
        </p:blipFill>
        <p:spPr>
          <a:xfrm>
            <a:off x="2468851" y="980728"/>
            <a:ext cx="7926371" cy="57299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4947"/>
            <a:ext cx="11617291" cy="1008112"/>
          </a:xfrm>
        </p:spPr>
        <p:txBody>
          <a:bodyPr>
            <a:normAutofit fontScale="90000"/>
          </a:bodyPr>
          <a:lstStyle/>
          <a:p>
            <a:r>
              <a:rPr lang="de-DE" i="1" dirty="0" err="1"/>
              <a:t>Sutera</a:t>
            </a:r>
            <a:br>
              <a:rPr lang="de-DE" i="1" dirty="0"/>
            </a:br>
            <a:r>
              <a:rPr lang="de-DE" dirty="0"/>
              <a:t>EVEREST Pink 2025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DDAA68-811F-2EC5-8442-25554449B888}"/>
              </a:ext>
            </a:extLst>
          </p:cNvPr>
          <p:cNvSpPr txBox="1"/>
          <p:nvPr/>
        </p:nvSpPr>
        <p:spPr>
          <a:xfrm>
            <a:off x="623392" y="2103977"/>
            <a:ext cx="6117996" cy="107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04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Torenia</a:t>
            </a:r>
            <a:r>
              <a:rPr lang="de-DE" i="1" dirty="0"/>
              <a:t> </a:t>
            </a:r>
            <a:br>
              <a:rPr lang="de-DE" dirty="0"/>
            </a:br>
            <a:r>
              <a:rPr lang="de-DE" dirty="0" err="1"/>
              <a:t>Vivia</a:t>
            </a:r>
            <a:r>
              <a:rPr lang="de-DE" dirty="0"/>
              <a:t> Amethyst</a:t>
            </a:r>
            <a:endParaRPr lang="de-DE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892341-3AA5-7B04-CB7D-23E6146B2C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6" t="8990" r="17921" b="10100"/>
          <a:stretch/>
        </p:blipFill>
        <p:spPr>
          <a:xfrm>
            <a:off x="2135560" y="222700"/>
            <a:ext cx="8155451" cy="64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9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295D1-657A-4B68-A48C-42360D5AD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TrioMio</a:t>
            </a:r>
            <a:r>
              <a:rPr lang="de-DE" dirty="0"/>
              <a:t>™ </a:t>
            </a:r>
            <a:br>
              <a:rPr lang="de-DE" dirty="0"/>
            </a:br>
            <a:r>
              <a:rPr lang="de-DE" dirty="0"/>
              <a:t>Just White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2F2CAC-9470-466C-B287-95A2AECB8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19" y="1063278"/>
            <a:ext cx="6484301" cy="4525963"/>
          </a:xfrm>
        </p:spPr>
        <p:txBody>
          <a:bodyPr/>
          <a:lstStyle/>
          <a:p>
            <a:pPr marL="0" indent="0">
              <a:buNone/>
            </a:pPr>
            <a:endParaRPr lang="de-DE" b="1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9FEB98-E5B7-ADF0-A053-D680B725C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3" t="5900" r="8854" b="11151"/>
          <a:stretch/>
        </p:blipFill>
        <p:spPr>
          <a:xfrm>
            <a:off x="1811524" y="1063278"/>
            <a:ext cx="8568952" cy="55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9DBEA-A27B-47D5-ADAD-22968FE26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Verbena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 err="1"/>
              <a:t>Vepita</a:t>
            </a:r>
            <a:r>
              <a:rPr lang="de-DE" dirty="0"/>
              <a:t> Midnight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53403DF5-A983-DB47-DA55-0F8E298C63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3" t="10169" r="16643" b="13751"/>
          <a:stretch/>
        </p:blipFill>
        <p:spPr>
          <a:xfrm>
            <a:off x="2315580" y="764704"/>
            <a:ext cx="789326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Verbena</a:t>
            </a:r>
            <a:r>
              <a:rPr lang="de-DE" i="1" dirty="0"/>
              <a:t> </a:t>
            </a:r>
            <a:br>
              <a:rPr lang="de-DE" dirty="0"/>
            </a:br>
            <a:r>
              <a:rPr lang="de-DE" dirty="0" err="1"/>
              <a:t>Vepita</a:t>
            </a:r>
            <a:r>
              <a:rPr lang="de-DE" dirty="0"/>
              <a:t> Red-White 2025 </a:t>
            </a:r>
            <a:endParaRPr lang="de-DE" i="1" dirty="0"/>
          </a:p>
        </p:txBody>
      </p:sp>
      <p:pic>
        <p:nvPicPr>
          <p:cNvPr id="4" name="Grafik 3" descr="Ein Bild, das Blume, Blumentopf, Einjährige Pflanzen, Zimmerpflanze enthält.&#10;&#10;Automatisch generierte Beschreibung">
            <a:extLst>
              <a:ext uri="{FF2B5EF4-FFF2-40B4-BE49-F238E27FC236}">
                <a16:creationId xmlns:a16="http://schemas.microsoft.com/office/drawing/2014/main" id="{E026509E-F153-22D4-F682-791319AE5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8" t="5250" r="17710" b="9702"/>
          <a:stretch/>
        </p:blipFill>
        <p:spPr>
          <a:xfrm>
            <a:off x="1847528" y="476672"/>
            <a:ext cx="88169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888E5-2AEA-4F2F-8020-1CC2F27D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i="1" dirty="0" err="1"/>
              <a:t>Verbena</a:t>
            </a:r>
            <a:r>
              <a:rPr lang="de-DE" i="1" dirty="0"/>
              <a:t> </a:t>
            </a:r>
            <a:br>
              <a:rPr lang="de-DE" dirty="0"/>
            </a:br>
            <a:r>
              <a:rPr lang="de-DE" dirty="0" err="1"/>
              <a:t>Vepita</a:t>
            </a:r>
            <a:r>
              <a:rPr lang="de-DE" dirty="0"/>
              <a:t> Peach 2025</a:t>
            </a:r>
            <a:endParaRPr lang="de-DE" i="1" dirty="0"/>
          </a:p>
        </p:txBody>
      </p:sp>
      <p:pic>
        <p:nvPicPr>
          <p:cNvPr id="4" name="Grafik 3" descr="Ein Bild, das Blume, Blütenblatt, Blumentopf, Floristik enthält.&#10;&#10;Automatisch generierte Beschreibung">
            <a:extLst>
              <a:ext uri="{FF2B5EF4-FFF2-40B4-BE49-F238E27FC236}">
                <a16:creationId xmlns:a16="http://schemas.microsoft.com/office/drawing/2014/main" id="{7D4933E3-B3EA-7302-FE65-29C3BE5FEF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9656" y="836712"/>
            <a:ext cx="6975233" cy="5760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429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de-DE" i="1" dirty="0" err="1"/>
              <a:t>Begonia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BELLISSA Flame</a:t>
            </a:r>
          </a:p>
        </p:txBody>
      </p:sp>
      <p:pic>
        <p:nvPicPr>
          <p:cNvPr id="6" name="Grafik 5" descr="Ein Bild, das Pflanze, Blume, Blütenblatt, orange enthält.&#10;&#10;Automatisch generierte Beschreibung">
            <a:extLst>
              <a:ext uri="{FF2B5EF4-FFF2-40B4-BE49-F238E27FC236}">
                <a16:creationId xmlns:a16="http://schemas.microsoft.com/office/drawing/2014/main" id="{FBDA548C-3392-D864-7050-7CE474F790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18" t="3800" r="18618" b="9635"/>
          <a:stretch/>
        </p:blipFill>
        <p:spPr>
          <a:xfrm>
            <a:off x="2832244" y="442910"/>
            <a:ext cx="6984776" cy="639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flanze, Blume, Blütenblatt, Floristik enthält.&#10;&#10;Automatisch generierte Beschreibung">
            <a:extLst>
              <a:ext uri="{FF2B5EF4-FFF2-40B4-BE49-F238E27FC236}">
                <a16:creationId xmlns:a16="http://schemas.microsoft.com/office/drawing/2014/main" id="{483CA452-7CA4-CC04-37B8-B95BADA2F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6314" y="856192"/>
            <a:ext cx="5632334" cy="52724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de-DE" i="1" dirty="0" err="1"/>
              <a:t>Begonia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BELLISSA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D5FDBB-3EF2-7554-D949-466A0E1B20FE}"/>
              </a:ext>
            </a:extLst>
          </p:cNvPr>
          <p:cNvSpPr txBox="1"/>
          <p:nvPr/>
        </p:nvSpPr>
        <p:spPr>
          <a:xfrm>
            <a:off x="1970162" y="6269224"/>
            <a:ext cx="3439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006600"/>
                </a:solidFill>
              </a:rPr>
              <a:t>BELLISSA Yellow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38724CB-0919-01B7-0523-509CF260299E}"/>
              </a:ext>
            </a:extLst>
          </p:cNvPr>
          <p:cNvSpPr txBox="1"/>
          <p:nvPr/>
        </p:nvSpPr>
        <p:spPr>
          <a:xfrm>
            <a:off x="7459315" y="6225897"/>
            <a:ext cx="34391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rgbClr val="006600"/>
                </a:solidFill>
              </a:rPr>
              <a:t>BELLISSA White</a:t>
            </a:r>
          </a:p>
        </p:txBody>
      </p:sp>
      <p:pic>
        <p:nvPicPr>
          <p:cNvPr id="7" name="Grafik 6" descr="Ein Bild, das Blume, Pflanze, Blütenblatt, Floristik enthält.&#10;&#10;Automatisch generierte Beschreibung">
            <a:extLst>
              <a:ext uri="{FF2B5EF4-FFF2-40B4-BE49-F238E27FC236}">
                <a16:creationId xmlns:a16="http://schemas.microsoft.com/office/drawing/2014/main" id="{0226A011-D64B-6E6A-0E4F-82ACDB7A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90" y="1008113"/>
            <a:ext cx="5632334" cy="512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0"/>
            <a:ext cx="8712968" cy="1008112"/>
          </a:xfrm>
        </p:spPr>
        <p:txBody>
          <a:bodyPr>
            <a:normAutofit fontScale="90000"/>
          </a:bodyPr>
          <a:lstStyle/>
          <a:p>
            <a:r>
              <a:rPr lang="de-DE" i="1" dirty="0" err="1"/>
              <a:t>Begonia</a:t>
            </a:r>
            <a:r>
              <a:rPr lang="de-DE" i="1" dirty="0"/>
              <a:t> </a:t>
            </a:r>
            <a:br>
              <a:rPr lang="de-DE" i="1" dirty="0"/>
            </a:br>
            <a:r>
              <a:rPr lang="de-DE" dirty="0"/>
              <a:t>BELLISSA </a:t>
            </a:r>
            <a:r>
              <a:rPr lang="de-DE" dirty="0" err="1"/>
              <a:t>Daybreak</a:t>
            </a:r>
            <a:r>
              <a:rPr lang="de-DE" dirty="0"/>
              <a:t> (B20 08-20)</a:t>
            </a:r>
          </a:p>
        </p:txBody>
      </p:sp>
      <p:pic>
        <p:nvPicPr>
          <p:cNvPr id="5" name="Grafik 4" descr="Ein Bild, das Blume, Pflanze, Blütenblatt, Einjährige Pflanzen enthält.&#10;&#10;Automatisch generierte Beschreibung">
            <a:extLst>
              <a:ext uri="{FF2B5EF4-FFF2-40B4-BE49-F238E27FC236}">
                <a16:creationId xmlns:a16="http://schemas.microsoft.com/office/drawing/2014/main" id="{7DFB9F7C-653B-D027-422C-5EBB9A2559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3612" y="1196752"/>
            <a:ext cx="6984776" cy="55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Breitbild</PresentationFormat>
  <Paragraphs>83</Paragraphs>
  <Slides>69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2" baseType="lpstr">
      <vt:lpstr>Arial</vt:lpstr>
      <vt:lpstr>Calibri</vt:lpstr>
      <vt:lpstr>Larissa</vt:lpstr>
      <vt:lpstr>PowerPoint-Präsentation</vt:lpstr>
      <vt:lpstr>Anemone Soft Grace</vt:lpstr>
      <vt:lpstr>Aptenia Golden Cascade</vt:lpstr>
      <vt:lpstr>Argyranthemum Sweet Ice</vt:lpstr>
      <vt:lpstr>Argyranthemum Dark Lolly</vt:lpstr>
      <vt:lpstr>Argyranthemum Citrus 2025</vt:lpstr>
      <vt:lpstr>Begonia  BELLISSA Flame</vt:lpstr>
      <vt:lpstr>Begonia  BELLISSA</vt:lpstr>
      <vt:lpstr>Begonia  BELLISSA Daybreak (B20 08-20)</vt:lpstr>
      <vt:lpstr>Begonia SILVER Treasure </vt:lpstr>
      <vt:lpstr>Bidens  Funny Honey 2025</vt:lpstr>
      <vt:lpstr>Bidens  Bee My Sunshine</vt:lpstr>
      <vt:lpstr>Bidens  Bee White 2025</vt:lpstr>
      <vt:lpstr>Bracteantha  Sunbrella Orange 2025</vt:lpstr>
      <vt:lpstr>Canna CannaSol Wilma</vt:lpstr>
      <vt:lpstr>Calendula POWERDAISY Buttermilk </vt:lpstr>
      <vt:lpstr>Calendula POWERDAISY Mango </vt:lpstr>
      <vt:lpstr>Calibrachoa  POCKET Orchid</vt:lpstr>
      <vt:lpstr>Calibrachoa  POCKET Double Magenta</vt:lpstr>
      <vt:lpstr>Calibrachoa  POCKET Double Lilac</vt:lpstr>
      <vt:lpstr>Calibrachoa  UNIQUE Sangria Picotee</vt:lpstr>
      <vt:lpstr>Calibrachoa  SUPERBELLS Double Redstone</vt:lpstr>
      <vt:lpstr>Coleus (Plectranthus) Drama</vt:lpstr>
      <vt:lpstr>Cuphea  CUPPY</vt:lpstr>
      <vt:lpstr>Dianthus Berry Touch</vt:lpstr>
      <vt:lpstr>Dianthus Suntory Raspberry</vt:lpstr>
      <vt:lpstr>Diascia Breezee Orange 2025</vt:lpstr>
      <vt:lpstr>Echinacea SUNMAGIC  </vt:lpstr>
      <vt:lpstr>Euphorbia Shades in Pink</vt:lpstr>
      <vt:lpstr>Euphorbia   Diamond Rose Experimental</vt:lpstr>
      <vt:lpstr>Fuchsia  SHADOWDANCER Trailing ‚Nadja‘</vt:lpstr>
      <vt:lpstr>Gaura EVERLAST Dark Pink</vt:lpstr>
      <vt:lpstr>Gaura EVERLAST Light Pink</vt:lpstr>
      <vt:lpstr>Gomphrena Truffula Pink 2025</vt:lpstr>
      <vt:lpstr>Jamesbrittania SAFARI Lava </vt:lpstr>
      <vt:lpstr>Jamesbrittania SAFARI Fuchsia</vt:lpstr>
      <vt:lpstr>Jamesbrittania SAFARI Sky</vt:lpstr>
      <vt:lpstr>NGI Paradise</vt:lpstr>
      <vt:lpstr>SUNPATIENS Compact Purple Candy Improved</vt:lpstr>
      <vt:lpstr>Lantana CALIPPO Tropical Twist</vt:lpstr>
      <vt:lpstr>Laurentia Wendy‘s White 2025</vt:lpstr>
      <vt:lpstr>Lobelia Sparkling Sky</vt:lpstr>
      <vt:lpstr>Lobelia Sparkling Snow</vt:lpstr>
      <vt:lpstr>Monarda BEE Happy</vt:lpstr>
      <vt:lpstr>Osteospermum  SUMMERSMILE Sangria</vt:lpstr>
      <vt:lpstr>Petunia  Vista Blue Moon</vt:lpstr>
      <vt:lpstr>Petunia  Vista Strawberry </vt:lpstr>
      <vt:lpstr>Petunia  TrioMio Vista BellaVista</vt:lpstr>
      <vt:lpstr>Petunia  TrioMio MiniVista Harlequin</vt:lpstr>
      <vt:lpstr>Petunia  TrioMio MiniVista Joker</vt:lpstr>
      <vt:lpstr>Petunia  TrioMio MiniVista Majesty</vt:lpstr>
      <vt:lpstr>Petunia  Blueberry Twist</vt:lpstr>
      <vt:lpstr>Petunia  Cassis Queen 2025</vt:lpstr>
      <vt:lpstr>Petunia  PIZZAZZ Indigo</vt:lpstr>
      <vt:lpstr>Petunia  KUYAMBA White 2025</vt:lpstr>
      <vt:lpstr>Petunia  VERANDA  Dark Blue 2025</vt:lpstr>
      <vt:lpstr>Petunia  Beautical Rose Star</vt:lpstr>
      <vt:lpstr>Petunia  Beautical Pretty Pink</vt:lpstr>
      <vt:lpstr>Petunia  TrioMio Beautical Pretty </vt:lpstr>
      <vt:lpstr>Salvia  Visional Pink</vt:lpstr>
      <vt:lpstr>Scabiosa  Laurie</vt:lpstr>
      <vt:lpstr>Scaevola STARDIVA </vt:lpstr>
      <vt:lpstr>Scaevola STARDIVA PinkStar </vt:lpstr>
      <vt:lpstr>Sutera EVEREST Pink 2025</vt:lpstr>
      <vt:lpstr>Torenia  Vivia Amethyst</vt:lpstr>
      <vt:lpstr>TrioMio™  Just White</vt:lpstr>
      <vt:lpstr>Verbena  Vepita Midnight</vt:lpstr>
      <vt:lpstr>Verbena  Vepita Red-White 2025 </vt:lpstr>
      <vt:lpstr>Verbena  Vepita Peach 2025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Kientzler</dc:creator>
  <cp:lastModifiedBy>Andreas Kientzler</cp:lastModifiedBy>
  <cp:revision>1168</cp:revision>
  <cp:lastPrinted>2024-05-06T06:40:39Z</cp:lastPrinted>
  <dcterms:created xsi:type="dcterms:W3CDTF">2014-05-07T19:25:56Z</dcterms:created>
  <dcterms:modified xsi:type="dcterms:W3CDTF">2024-05-15T05:55:29Z</dcterms:modified>
</cp:coreProperties>
</file>